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Helveticish Bold" charset="1" panose="020B0704020202020204"/>
      <p:regular r:id="rId19"/>
    </p:embeddedFont>
    <p:embeddedFont>
      <p:font typeface="Helveticish" charset="1" panose="020B0604020202020204"/>
      <p:regular r:id="rId20"/>
    </p:embeddedFont>
    <p:embeddedFont>
      <p:font typeface="Helveticish Italics" charset="1" panose="020B0604020202090204"/>
      <p:regular r:id="rId21"/>
    </p:embeddedFont>
    <p:embeddedFont>
      <p:font typeface="Montserrat" charset="1" panose="00000500000000000000"/>
      <p:regular r:id="rId22"/>
    </p:embeddedFont>
    <p:embeddedFont>
      <p:font typeface="Noto Serif Ethiopic Condensed" charset="1" panose="02020502060505020204"/>
      <p:regular r:id="rId23"/>
    </p:embeddedFont>
    <p:embeddedFont>
      <p:font typeface="Noto Serif Ethiopic Condensed Bold" charset="1" panose="02020502060505020204"/>
      <p:regular r:id="rId24"/>
    </p:embeddedFont>
    <p:embeddedFont>
      <p:font typeface="Montserrat Medium" charset="1" panose="000006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jpeg>
</file>

<file path=ppt/media/image3.sv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svg" Type="http://schemas.openxmlformats.org/officeDocument/2006/relationships/image"/><Relationship Id="rId4" Target="../media/image22.png" Type="http://schemas.openxmlformats.org/officeDocument/2006/relationships/image"/><Relationship Id="rId5" Target="../media/image23.svg" Type="http://schemas.openxmlformats.org/officeDocument/2006/relationships/image"/><Relationship Id="rId6" Target="../media/image24.png" Type="http://schemas.openxmlformats.org/officeDocument/2006/relationships/image"/><Relationship Id="rId7" Target="../media/image25.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jpe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304511" y="8297836"/>
            <a:ext cx="20897022" cy="1989164"/>
            <a:chOff x="0" y="0"/>
            <a:chExt cx="5503742" cy="523895"/>
          </a:xfrm>
        </p:grpSpPr>
        <p:sp>
          <p:nvSpPr>
            <p:cNvPr name="Freeform 4" id="4"/>
            <p:cNvSpPr/>
            <p:nvPr/>
          </p:nvSpPr>
          <p:spPr>
            <a:xfrm flipH="false" flipV="false" rot="0">
              <a:off x="0" y="0"/>
              <a:ext cx="5503742" cy="523895"/>
            </a:xfrm>
            <a:custGeom>
              <a:avLst/>
              <a:gdLst/>
              <a:ahLst/>
              <a:cxnLst/>
              <a:rect r="r" b="b" t="t" l="l"/>
              <a:pathLst>
                <a:path h="523895" w="5503742">
                  <a:moveTo>
                    <a:pt x="0" y="0"/>
                  </a:moveTo>
                  <a:lnTo>
                    <a:pt x="5503742" y="0"/>
                  </a:lnTo>
                  <a:lnTo>
                    <a:pt x="5503742" y="523895"/>
                  </a:lnTo>
                  <a:lnTo>
                    <a:pt x="0" y="523895"/>
                  </a:lnTo>
                  <a:close/>
                </a:path>
              </a:pathLst>
            </a:custGeom>
            <a:solidFill>
              <a:srgbClr val="98D3DF">
                <a:alpha val="69804"/>
              </a:srgbClr>
            </a:solidFill>
          </p:spPr>
        </p:sp>
        <p:sp>
          <p:nvSpPr>
            <p:cNvPr name="TextBox 5" id="5"/>
            <p:cNvSpPr txBox="true"/>
            <p:nvPr/>
          </p:nvSpPr>
          <p:spPr>
            <a:xfrm>
              <a:off x="0" y="-38100"/>
              <a:ext cx="5503742" cy="561995"/>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9946192" y="1655307"/>
            <a:ext cx="6836858" cy="6976385"/>
          </a:xfrm>
          <a:custGeom>
            <a:avLst/>
            <a:gdLst/>
            <a:ahLst/>
            <a:cxnLst/>
            <a:rect r="r" b="b" t="t" l="l"/>
            <a:pathLst>
              <a:path h="6976385" w="6836858">
                <a:moveTo>
                  <a:pt x="0" y="0"/>
                </a:moveTo>
                <a:lnTo>
                  <a:pt x="6836858" y="0"/>
                </a:lnTo>
                <a:lnTo>
                  <a:pt x="6836858" y="6976386"/>
                </a:lnTo>
                <a:lnTo>
                  <a:pt x="0" y="697638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5400000">
            <a:off x="1202233" y="756275"/>
            <a:ext cx="1152566" cy="544849"/>
          </a:xfrm>
          <a:custGeom>
            <a:avLst/>
            <a:gdLst/>
            <a:ahLst/>
            <a:cxnLst/>
            <a:rect r="r" b="b" t="t" l="l"/>
            <a:pathLst>
              <a:path h="544849" w="1152566">
                <a:moveTo>
                  <a:pt x="0" y="0"/>
                </a:moveTo>
                <a:lnTo>
                  <a:pt x="1152566" y="0"/>
                </a:lnTo>
                <a:lnTo>
                  <a:pt x="1152566" y="544850"/>
                </a:lnTo>
                <a:lnTo>
                  <a:pt x="0" y="5448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506091" y="2131613"/>
            <a:ext cx="7239891" cy="6185700"/>
          </a:xfrm>
          <a:prstGeom prst="rect">
            <a:avLst/>
          </a:prstGeom>
        </p:spPr>
        <p:txBody>
          <a:bodyPr anchor="t" rtlCol="false" tIns="0" lIns="0" bIns="0" rIns="0">
            <a:spAutoFit/>
          </a:bodyPr>
          <a:lstStyle/>
          <a:p>
            <a:pPr algn="l">
              <a:lnSpc>
                <a:spcPts val="15958"/>
              </a:lnSpc>
            </a:pPr>
            <a:r>
              <a:rPr lang="en-US" sz="15198">
                <a:solidFill>
                  <a:srgbClr val="FFFFFF"/>
                </a:solidFill>
                <a:latin typeface="Helveticish Bold"/>
                <a:ea typeface="Helveticish Bold"/>
                <a:cs typeface="Helveticish Bold"/>
                <a:sym typeface="Helveticish Bold"/>
              </a:rPr>
              <a:t>Food</a:t>
            </a:r>
          </a:p>
          <a:p>
            <a:pPr algn="l">
              <a:lnSpc>
                <a:spcPts val="15958"/>
              </a:lnSpc>
            </a:pPr>
            <a:r>
              <a:rPr lang="en-US" sz="15198">
                <a:solidFill>
                  <a:srgbClr val="FFFFFF"/>
                </a:solidFill>
                <a:latin typeface="Helveticish Bold"/>
                <a:ea typeface="Helveticish Bold"/>
                <a:cs typeface="Helveticish Bold"/>
                <a:sym typeface="Helveticish Bold"/>
              </a:rPr>
              <a:t>Sales report</a:t>
            </a:r>
          </a:p>
        </p:txBody>
      </p:sp>
      <p:sp>
        <p:nvSpPr>
          <p:cNvPr name="TextBox 9" id="9"/>
          <p:cNvSpPr txBox="true"/>
          <p:nvPr/>
        </p:nvSpPr>
        <p:spPr>
          <a:xfrm rot="0">
            <a:off x="13781551" y="8998095"/>
            <a:ext cx="3477749" cy="516255"/>
          </a:xfrm>
          <a:prstGeom prst="rect">
            <a:avLst/>
          </a:prstGeom>
        </p:spPr>
        <p:txBody>
          <a:bodyPr anchor="t" rtlCol="false" tIns="0" lIns="0" bIns="0" rIns="0">
            <a:spAutoFit/>
          </a:bodyPr>
          <a:lstStyle/>
          <a:p>
            <a:pPr algn="r">
              <a:lnSpc>
                <a:spcPts val="3885"/>
              </a:lnSpc>
            </a:pPr>
            <a:r>
              <a:rPr lang="en-US" sz="3500">
                <a:solidFill>
                  <a:srgbClr val="FFFFFF"/>
                </a:solidFill>
                <a:latin typeface="Helveticish"/>
                <a:ea typeface="Helveticish"/>
                <a:cs typeface="Helveticish"/>
                <a:sym typeface="Helveticish"/>
              </a:rPr>
              <a:t>2024</a:t>
            </a:r>
          </a:p>
        </p:txBody>
      </p:sp>
      <p:sp>
        <p:nvSpPr>
          <p:cNvPr name="TextBox 10" id="10"/>
          <p:cNvSpPr txBox="true"/>
          <p:nvPr/>
        </p:nvSpPr>
        <p:spPr>
          <a:xfrm rot="0">
            <a:off x="1506091" y="8998095"/>
            <a:ext cx="4283540" cy="516255"/>
          </a:xfrm>
          <a:prstGeom prst="rect">
            <a:avLst/>
          </a:prstGeom>
        </p:spPr>
        <p:txBody>
          <a:bodyPr anchor="t" rtlCol="false" tIns="0" lIns="0" bIns="0" rIns="0">
            <a:spAutoFit/>
          </a:bodyPr>
          <a:lstStyle/>
          <a:p>
            <a:pPr algn="l">
              <a:lnSpc>
                <a:spcPts val="3885"/>
              </a:lnSpc>
            </a:pPr>
            <a:r>
              <a:rPr lang="en-US" sz="3500">
                <a:solidFill>
                  <a:srgbClr val="FFFFFF"/>
                </a:solidFill>
                <a:latin typeface="Helveticish Italics"/>
                <a:ea typeface="Helveticish Italics"/>
                <a:cs typeface="Helveticish Italics"/>
                <a:sym typeface="Helveticish Italics"/>
              </a:rPr>
              <a:t>Johan John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2149370" y="5291739"/>
            <a:ext cx="13989260" cy="3966561"/>
            <a:chOff x="0" y="0"/>
            <a:chExt cx="3684414" cy="1044691"/>
          </a:xfrm>
        </p:grpSpPr>
        <p:sp>
          <p:nvSpPr>
            <p:cNvPr name="Freeform 4" id="4"/>
            <p:cNvSpPr/>
            <p:nvPr/>
          </p:nvSpPr>
          <p:spPr>
            <a:xfrm flipH="false" flipV="false" rot="0">
              <a:off x="0" y="0"/>
              <a:ext cx="3684414" cy="1044691"/>
            </a:xfrm>
            <a:custGeom>
              <a:avLst/>
              <a:gdLst/>
              <a:ahLst/>
              <a:cxnLst/>
              <a:rect r="r" b="b" t="t" l="l"/>
              <a:pathLst>
                <a:path h="1044691" w="3684414">
                  <a:moveTo>
                    <a:pt x="28224" y="0"/>
                  </a:moveTo>
                  <a:lnTo>
                    <a:pt x="3656190" y="0"/>
                  </a:lnTo>
                  <a:cubicBezTo>
                    <a:pt x="3671778" y="0"/>
                    <a:pt x="3684414" y="12636"/>
                    <a:pt x="3684414" y="28224"/>
                  </a:cubicBezTo>
                  <a:lnTo>
                    <a:pt x="3684414" y="1016467"/>
                  </a:lnTo>
                  <a:cubicBezTo>
                    <a:pt x="3684414" y="1032055"/>
                    <a:pt x="3671778" y="1044691"/>
                    <a:pt x="3656190" y="1044691"/>
                  </a:cubicBezTo>
                  <a:lnTo>
                    <a:pt x="28224" y="1044691"/>
                  </a:lnTo>
                  <a:cubicBezTo>
                    <a:pt x="12636" y="1044691"/>
                    <a:pt x="0" y="1032055"/>
                    <a:pt x="0" y="1016467"/>
                  </a:cubicBezTo>
                  <a:lnTo>
                    <a:pt x="0" y="28224"/>
                  </a:lnTo>
                  <a:cubicBezTo>
                    <a:pt x="0" y="12636"/>
                    <a:pt x="12636" y="0"/>
                    <a:pt x="28224" y="0"/>
                  </a:cubicBezTo>
                  <a:close/>
                </a:path>
              </a:pathLst>
            </a:custGeom>
            <a:solidFill>
              <a:srgbClr val="266A79"/>
            </a:solidFill>
            <a:ln w="19050" cap="rnd">
              <a:solidFill>
                <a:srgbClr val="FFFFFF"/>
              </a:solidFill>
              <a:prstDash val="solid"/>
              <a:round/>
            </a:ln>
          </p:spPr>
        </p:sp>
        <p:sp>
          <p:nvSpPr>
            <p:cNvPr name="TextBox 5" id="5"/>
            <p:cNvSpPr txBox="true"/>
            <p:nvPr/>
          </p:nvSpPr>
          <p:spPr>
            <a:xfrm>
              <a:off x="0" y="-38100"/>
              <a:ext cx="3684414" cy="1082791"/>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285433" y="2550447"/>
            <a:ext cx="15398230" cy="2990711"/>
          </a:xfrm>
          <a:prstGeom prst="rect">
            <a:avLst/>
          </a:prstGeom>
        </p:spPr>
        <p:txBody>
          <a:bodyPr anchor="t" rtlCol="false" tIns="0" lIns="0" bIns="0" rIns="0">
            <a:spAutoFit/>
          </a:bodyPr>
          <a:lstStyle/>
          <a:p>
            <a:pPr algn="just">
              <a:lnSpc>
                <a:spcPts val="7825"/>
              </a:lnSpc>
            </a:pPr>
            <a:r>
              <a:rPr lang="en-US" sz="7049">
                <a:solidFill>
                  <a:srgbClr val="FFFFFF"/>
                </a:solidFill>
                <a:latin typeface="Noto Serif Ethiopic Condensed Bold"/>
                <a:ea typeface="Noto Serif Ethiopic Condensed Bold"/>
                <a:cs typeface="Noto Serif Ethiopic Condensed Bold"/>
                <a:sym typeface="Noto Serif Ethiopic Condensed Bold"/>
              </a:rPr>
              <a:t>The most ordered pizza types based on revenue.</a:t>
            </a:r>
          </a:p>
          <a:p>
            <a:pPr algn="ctr">
              <a:lnSpc>
                <a:spcPts val="7825"/>
              </a:lnSpc>
            </a:pPr>
          </a:p>
        </p:txBody>
      </p:sp>
      <p:sp>
        <p:nvSpPr>
          <p:cNvPr name="Freeform 7" id="7"/>
          <p:cNvSpPr/>
          <p:nvPr/>
        </p:nvSpPr>
        <p:spPr>
          <a:xfrm flipH="false" flipV="false" rot="0">
            <a:off x="2927561" y="5736609"/>
            <a:ext cx="6056988" cy="3076821"/>
          </a:xfrm>
          <a:custGeom>
            <a:avLst/>
            <a:gdLst/>
            <a:ahLst/>
            <a:cxnLst/>
            <a:rect r="r" b="b" t="t" l="l"/>
            <a:pathLst>
              <a:path h="3076821" w="6056988">
                <a:moveTo>
                  <a:pt x="0" y="0"/>
                </a:moveTo>
                <a:lnTo>
                  <a:pt x="6056987" y="0"/>
                </a:lnTo>
                <a:lnTo>
                  <a:pt x="6056987" y="3076821"/>
                </a:lnTo>
                <a:lnTo>
                  <a:pt x="0" y="3076821"/>
                </a:lnTo>
                <a:lnTo>
                  <a:pt x="0" y="0"/>
                </a:lnTo>
                <a:close/>
              </a:path>
            </a:pathLst>
          </a:custGeom>
          <a:blipFill>
            <a:blip r:embed="rId3"/>
            <a:stretch>
              <a:fillRect l="0" t="0" r="0" b="0"/>
            </a:stretch>
          </a:blipFill>
        </p:spPr>
      </p:sp>
      <p:sp>
        <p:nvSpPr>
          <p:cNvPr name="TextBox 8" id="8"/>
          <p:cNvSpPr txBox="true"/>
          <p:nvPr/>
        </p:nvSpPr>
        <p:spPr>
          <a:xfrm rot="0">
            <a:off x="9773471" y="5698509"/>
            <a:ext cx="5173764" cy="2898631"/>
          </a:xfrm>
          <a:prstGeom prst="rect">
            <a:avLst/>
          </a:prstGeom>
        </p:spPr>
        <p:txBody>
          <a:bodyPr anchor="t" rtlCol="false" tIns="0" lIns="0" bIns="0" rIns="0">
            <a:spAutoFit/>
          </a:bodyPr>
          <a:lstStyle/>
          <a:p>
            <a:pPr algn="just">
              <a:lnSpc>
                <a:spcPts val="3835"/>
              </a:lnSpc>
              <a:spcBef>
                <a:spcPct val="0"/>
              </a:spcBef>
            </a:pPr>
            <a:r>
              <a:rPr lang="en-US" sz="2840" spc="48">
                <a:solidFill>
                  <a:srgbClr val="FFFFFF"/>
                </a:solidFill>
                <a:latin typeface="Montserrat"/>
                <a:ea typeface="Montserrat"/>
                <a:cs typeface="Montserrat"/>
                <a:sym typeface="Montserrat"/>
              </a:rPr>
              <a:t>Hence we can see that Even thought the Classic ccategory had made more orders but the most revenue generator is the Thai Chicken Pizza.</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1298808" y="1867892"/>
            <a:ext cx="8626454" cy="1775894"/>
          </a:xfrm>
          <a:prstGeom prst="rect">
            <a:avLst/>
          </a:prstGeom>
        </p:spPr>
        <p:txBody>
          <a:bodyPr anchor="t" rtlCol="false" tIns="0" lIns="0" bIns="0" rIns="0">
            <a:spAutoFit/>
          </a:bodyPr>
          <a:lstStyle/>
          <a:p>
            <a:pPr algn="l">
              <a:lnSpc>
                <a:spcPts val="13362"/>
              </a:lnSpc>
            </a:pPr>
            <a:r>
              <a:rPr lang="en-US" sz="12037">
                <a:solidFill>
                  <a:srgbClr val="FFFFFF"/>
                </a:solidFill>
                <a:latin typeface="Helveticish Bold"/>
                <a:ea typeface="Helveticish Bold"/>
                <a:cs typeface="Helveticish Bold"/>
                <a:sym typeface="Helveticish Bold"/>
              </a:rPr>
              <a:t>Conclusion</a:t>
            </a:r>
          </a:p>
        </p:txBody>
      </p:sp>
      <p:sp>
        <p:nvSpPr>
          <p:cNvPr name="Freeform 4" id="4"/>
          <p:cNvSpPr/>
          <p:nvPr/>
        </p:nvSpPr>
        <p:spPr>
          <a:xfrm flipH="false" flipV="false" rot="0">
            <a:off x="10361369" y="1810742"/>
            <a:ext cx="6507967" cy="6665516"/>
          </a:xfrm>
          <a:custGeom>
            <a:avLst/>
            <a:gdLst/>
            <a:ahLst/>
            <a:cxnLst/>
            <a:rect r="r" b="b" t="t" l="l"/>
            <a:pathLst>
              <a:path h="6665516" w="6507967">
                <a:moveTo>
                  <a:pt x="0" y="0"/>
                </a:moveTo>
                <a:lnTo>
                  <a:pt x="6507967" y="0"/>
                </a:lnTo>
                <a:lnTo>
                  <a:pt x="6507967" y="6665516"/>
                </a:lnTo>
                <a:lnTo>
                  <a:pt x="0" y="666551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298808" y="4323982"/>
            <a:ext cx="8626454" cy="3870181"/>
          </a:xfrm>
          <a:prstGeom prst="rect">
            <a:avLst/>
          </a:prstGeom>
        </p:spPr>
        <p:txBody>
          <a:bodyPr anchor="t" rtlCol="false" tIns="0" lIns="0" bIns="0" rIns="0">
            <a:spAutoFit/>
          </a:bodyPr>
          <a:lstStyle/>
          <a:p>
            <a:pPr algn="just">
              <a:lnSpc>
                <a:spcPts val="3835"/>
              </a:lnSpc>
              <a:spcBef>
                <a:spcPct val="0"/>
              </a:spcBef>
            </a:pPr>
            <a:r>
              <a:rPr lang="en-US" sz="2840" spc="48">
                <a:solidFill>
                  <a:srgbClr val="FFFFFF"/>
                </a:solidFill>
                <a:latin typeface="Montserrat"/>
                <a:ea typeface="Montserrat"/>
                <a:cs typeface="Montserrat"/>
                <a:sym typeface="Montserrat"/>
              </a:rPr>
              <a:t>The analysis revealed strong pizza demand, significant revenue, and Classic as the preferred category. Key insights include the top five ordered pizzas, peak ordering times, and category preferences. The data will guide inventory management, marketing strategies, and staffing to enhance customer satisfaction and business performance.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727878" y="6269319"/>
            <a:ext cx="8026983" cy="488436"/>
          </a:xfrm>
          <a:prstGeom prst="rect">
            <a:avLst/>
          </a:prstGeom>
        </p:spPr>
        <p:txBody>
          <a:bodyPr anchor="t" rtlCol="false" tIns="0" lIns="0" bIns="0" rIns="0">
            <a:spAutoFit/>
          </a:bodyPr>
          <a:lstStyle/>
          <a:p>
            <a:pPr algn="l">
              <a:lnSpc>
                <a:spcPts val="4053"/>
              </a:lnSpc>
            </a:pPr>
            <a:r>
              <a:rPr lang="en-US" sz="2895">
                <a:solidFill>
                  <a:srgbClr val="044250"/>
                </a:solidFill>
                <a:latin typeface="Montserrat Medium"/>
                <a:ea typeface="Montserrat Medium"/>
                <a:cs typeface="Montserrat Medium"/>
                <a:sym typeface="Montserrat Medium"/>
              </a:rPr>
              <a:t>2021.johan.john@ves.ac.in</a:t>
            </a:r>
          </a:p>
        </p:txBody>
      </p:sp>
      <p:sp>
        <p:nvSpPr>
          <p:cNvPr name="TextBox 3" id="3"/>
          <p:cNvSpPr txBox="true"/>
          <p:nvPr/>
        </p:nvSpPr>
        <p:spPr>
          <a:xfrm rot="0">
            <a:off x="2727878" y="5626036"/>
            <a:ext cx="3248876" cy="488436"/>
          </a:xfrm>
          <a:prstGeom prst="rect">
            <a:avLst/>
          </a:prstGeom>
        </p:spPr>
        <p:txBody>
          <a:bodyPr anchor="t" rtlCol="false" tIns="0" lIns="0" bIns="0" rIns="0">
            <a:spAutoFit/>
          </a:bodyPr>
          <a:lstStyle/>
          <a:p>
            <a:pPr algn="l">
              <a:lnSpc>
                <a:spcPts val="4053"/>
              </a:lnSpc>
            </a:pPr>
            <a:r>
              <a:rPr lang="en-US" sz="2895">
                <a:solidFill>
                  <a:srgbClr val="044250"/>
                </a:solidFill>
                <a:latin typeface="Montserrat Medium"/>
                <a:ea typeface="Montserrat Medium"/>
                <a:cs typeface="Montserrat Medium"/>
                <a:sym typeface="Montserrat Medium"/>
              </a:rPr>
              <a:t>9167559187</a:t>
            </a:r>
          </a:p>
        </p:txBody>
      </p:sp>
      <p:sp>
        <p:nvSpPr>
          <p:cNvPr name="Freeform 4" id="4"/>
          <p:cNvSpPr/>
          <p:nvPr/>
        </p:nvSpPr>
        <p:spPr>
          <a:xfrm flipH="false" flipV="false" rot="0">
            <a:off x="1794344" y="6316944"/>
            <a:ext cx="527545" cy="527545"/>
          </a:xfrm>
          <a:custGeom>
            <a:avLst/>
            <a:gdLst/>
            <a:ahLst/>
            <a:cxnLst/>
            <a:rect r="r" b="b" t="t" l="l"/>
            <a:pathLst>
              <a:path h="527545" w="527545">
                <a:moveTo>
                  <a:pt x="0" y="0"/>
                </a:moveTo>
                <a:lnTo>
                  <a:pt x="527544" y="0"/>
                </a:lnTo>
                <a:lnTo>
                  <a:pt x="527544" y="527544"/>
                </a:lnTo>
                <a:lnTo>
                  <a:pt x="0" y="5275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794344" y="5652435"/>
            <a:ext cx="527545" cy="527545"/>
          </a:xfrm>
          <a:custGeom>
            <a:avLst/>
            <a:gdLst/>
            <a:ahLst/>
            <a:cxnLst/>
            <a:rect r="r" b="b" t="t" l="l"/>
            <a:pathLst>
              <a:path h="527545" w="527545">
                <a:moveTo>
                  <a:pt x="0" y="0"/>
                </a:moveTo>
                <a:lnTo>
                  <a:pt x="527544" y="0"/>
                </a:lnTo>
                <a:lnTo>
                  <a:pt x="527544" y="527545"/>
                </a:lnTo>
                <a:lnTo>
                  <a:pt x="0" y="52754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794344" y="3951388"/>
            <a:ext cx="10048125" cy="1177290"/>
          </a:xfrm>
          <a:prstGeom prst="rect">
            <a:avLst/>
          </a:prstGeom>
        </p:spPr>
        <p:txBody>
          <a:bodyPr anchor="t" rtlCol="false" tIns="0" lIns="0" bIns="0" rIns="0">
            <a:spAutoFit/>
          </a:bodyPr>
          <a:lstStyle/>
          <a:p>
            <a:pPr algn="l">
              <a:lnSpc>
                <a:spcPts val="8880"/>
              </a:lnSpc>
            </a:pPr>
            <a:r>
              <a:rPr lang="en-US" sz="8000">
                <a:solidFill>
                  <a:srgbClr val="044250"/>
                </a:solidFill>
                <a:latin typeface="Helveticish Bold"/>
                <a:ea typeface="Helveticish Bold"/>
                <a:cs typeface="Helveticish Bold"/>
                <a:sym typeface="Helveticish Bold"/>
              </a:rPr>
              <a:t>Contact</a:t>
            </a:r>
          </a:p>
        </p:txBody>
      </p:sp>
      <p:sp>
        <p:nvSpPr>
          <p:cNvPr name="Freeform 7" id="7"/>
          <p:cNvSpPr/>
          <p:nvPr/>
        </p:nvSpPr>
        <p:spPr>
          <a:xfrm flipH="false" flipV="false" rot="0">
            <a:off x="-372258" y="-5775739"/>
            <a:ext cx="19003475" cy="8229600"/>
          </a:xfrm>
          <a:custGeom>
            <a:avLst/>
            <a:gdLst/>
            <a:ahLst/>
            <a:cxnLst/>
            <a:rect r="r" b="b" t="t" l="l"/>
            <a:pathLst>
              <a:path h="8229600" w="19003475">
                <a:moveTo>
                  <a:pt x="0" y="0"/>
                </a:moveTo>
                <a:lnTo>
                  <a:pt x="19003476" y="0"/>
                </a:lnTo>
                <a:lnTo>
                  <a:pt x="19003476" y="8229600"/>
                </a:lnTo>
                <a:lnTo>
                  <a:pt x="0" y="8229600"/>
                </a:lnTo>
                <a:lnTo>
                  <a:pt x="0" y="0"/>
                </a:lnTo>
                <a:close/>
              </a:path>
            </a:pathLst>
          </a:custGeom>
          <a:blipFill>
            <a:blip r:embed="rId6"/>
            <a:stretch>
              <a:fillRect l="0" t="-65458" r="0" b="-65458"/>
            </a:stretch>
          </a:blipFill>
        </p:spPr>
      </p:sp>
      <p:grpSp>
        <p:nvGrpSpPr>
          <p:cNvPr name="Group 8" id="8"/>
          <p:cNvGrpSpPr/>
          <p:nvPr/>
        </p:nvGrpSpPr>
        <p:grpSpPr>
          <a:xfrm rot="0">
            <a:off x="10179038" y="1603369"/>
            <a:ext cx="7080262" cy="7080262"/>
            <a:chOff x="0" y="0"/>
            <a:chExt cx="12700000" cy="12700000"/>
          </a:xfrm>
        </p:grpSpPr>
        <p:sp>
          <p:nvSpPr>
            <p:cNvPr name="Freeform 9" id="9"/>
            <p:cNvSpPr/>
            <p:nvPr/>
          </p:nvSpPr>
          <p:spPr>
            <a:xfrm flipH="false" flipV="false" rot="0">
              <a:off x="-11430" y="857250"/>
              <a:ext cx="13009880" cy="11644630"/>
            </a:xfrm>
            <a:custGeom>
              <a:avLst/>
              <a:gdLst/>
              <a:ahLst/>
              <a:cxnLst/>
              <a:rect r="r" b="b" t="t" l="l"/>
              <a:pathLst>
                <a:path h="11644630" w="13009880">
                  <a:moveTo>
                    <a:pt x="10152380" y="938530"/>
                  </a:moveTo>
                  <a:cubicBezTo>
                    <a:pt x="8962390" y="189230"/>
                    <a:pt x="8643620" y="154940"/>
                    <a:pt x="7245350" y="0"/>
                  </a:cubicBezTo>
                  <a:cubicBezTo>
                    <a:pt x="4039870" y="38100"/>
                    <a:pt x="1441450" y="1889760"/>
                    <a:pt x="435610" y="4933950"/>
                  </a:cubicBezTo>
                  <a:cubicBezTo>
                    <a:pt x="91440" y="5975350"/>
                    <a:pt x="0" y="7139940"/>
                    <a:pt x="403860" y="8159750"/>
                  </a:cubicBezTo>
                  <a:cubicBezTo>
                    <a:pt x="934720" y="9499600"/>
                    <a:pt x="2254250" y="10407650"/>
                    <a:pt x="3648710" y="10773410"/>
                  </a:cubicBezTo>
                  <a:cubicBezTo>
                    <a:pt x="5043170" y="11140440"/>
                    <a:pt x="6578600" y="11644630"/>
                    <a:pt x="8008620" y="11470640"/>
                  </a:cubicBezTo>
                  <a:cubicBezTo>
                    <a:pt x="9123680" y="11334750"/>
                    <a:pt x="10237470" y="10519410"/>
                    <a:pt x="11071860" y="9767570"/>
                  </a:cubicBezTo>
                  <a:cubicBezTo>
                    <a:pt x="11625580" y="9268460"/>
                    <a:pt x="11971020" y="8576310"/>
                    <a:pt x="12202160" y="7867650"/>
                  </a:cubicBezTo>
                  <a:cubicBezTo>
                    <a:pt x="13009880" y="5401310"/>
                    <a:pt x="12348210" y="2322830"/>
                    <a:pt x="10152380" y="938530"/>
                  </a:cubicBezTo>
                  <a:close/>
                </a:path>
              </a:pathLst>
            </a:custGeom>
            <a:blipFill>
              <a:blip r:embed="rId7"/>
              <a:stretch>
                <a:fillRect l="-27080" t="0" r="-27080" b="0"/>
              </a:stretch>
            </a:blipFill>
          </p:spPr>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304511" y="8297836"/>
            <a:ext cx="20897022" cy="1989164"/>
            <a:chOff x="0" y="0"/>
            <a:chExt cx="5503742" cy="523895"/>
          </a:xfrm>
        </p:grpSpPr>
        <p:sp>
          <p:nvSpPr>
            <p:cNvPr name="Freeform 4" id="4"/>
            <p:cNvSpPr/>
            <p:nvPr/>
          </p:nvSpPr>
          <p:spPr>
            <a:xfrm flipH="false" flipV="false" rot="0">
              <a:off x="0" y="0"/>
              <a:ext cx="5503742" cy="523895"/>
            </a:xfrm>
            <a:custGeom>
              <a:avLst/>
              <a:gdLst/>
              <a:ahLst/>
              <a:cxnLst/>
              <a:rect r="r" b="b" t="t" l="l"/>
              <a:pathLst>
                <a:path h="523895" w="5503742">
                  <a:moveTo>
                    <a:pt x="0" y="0"/>
                  </a:moveTo>
                  <a:lnTo>
                    <a:pt x="5503742" y="0"/>
                  </a:lnTo>
                  <a:lnTo>
                    <a:pt x="5503742" y="523895"/>
                  </a:lnTo>
                  <a:lnTo>
                    <a:pt x="0" y="523895"/>
                  </a:lnTo>
                  <a:close/>
                </a:path>
              </a:pathLst>
            </a:custGeom>
            <a:solidFill>
              <a:srgbClr val="98D3DF">
                <a:alpha val="69804"/>
              </a:srgbClr>
            </a:solidFill>
          </p:spPr>
        </p:sp>
        <p:sp>
          <p:nvSpPr>
            <p:cNvPr name="TextBox 5" id="5"/>
            <p:cNvSpPr txBox="true"/>
            <p:nvPr/>
          </p:nvSpPr>
          <p:spPr>
            <a:xfrm>
              <a:off x="0" y="-38100"/>
              <a:ext cx="5503742" cy="561995"/>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9946192" y="1655307"/>
            <a:ext cx="6836858" cy="6976385"/>
          </a:xfrm>
          <a:custGeom>
            <a:avLst/>
            <a:gdLst/>
            <a:ahLst/>
            <a:cxnLst/>
            <a:rect r="r" b="b" t="t" l="l"/>
            <a:pathLst>
              <a:path h="6976385" w="6836858">
                <a:moveTo>
                  <a:pt x="0" y="0"/>
                </a:moveTo>
                <a:lnTo>
                  <a:pt x="6836858" y="0"/>
                </a:lnTo>
                <a:lnTo>
                  <a:pt x="6836858" y="6976386"/>
                </a:lnTo>
                <a:lnTo>
                  <a:pt x="0" y="697638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5400000">
            <a:off x="1202233" y="1332558"/>
            <a:ext cx="1152566" cy="544849"/>
          </a:xfrm>
          <a:custGeom>
            <a:avLst/>
            <a:gdLst/>
            <a:ahLst/>
            <a:cxnLst/>
            <a:rect r="r" b="b" t="t" l="l"/>
            <a:pathLst>
              <a:path h="544849" w="1152566">
                <a:moveTo>
                  <a:pt x="0" y="0"/>
                </a:moveTo>
                <a:lnTo>
                  <a:pt x="1152566" y="0"/>
                </a:lnTo>
                <a:lnTo>
                  <a:pt x="1152566" y="544850"/>
                </a:lnTo>
                <a:lnTo>
                  <a:pt x="0" y="5448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506091" y="3234076"/>
            <a:ext cx="8018481" cy="3971247"/>
          </a:xfrm>
          <a:prstGeom prst="rect">
            <a:avLst/>
          </a:prstGeom>
        </p:spPr>
        <p:txBody>
          <a:bodyPr anchor="t" rtlCol="false" tIns="0" lIns="0" bIns="0" rIns="0">
            <a:spAutoFit/>
          </a:bodyPr>
          <a:lstStyle/>
          <a:p>
            <a:pPr algn="l">
              <a:lnSpc>
                <a:spcPts val="15187"/>
              </a:lnSpc>
            </a:pPr>
            <a:r>
              <a:rPr lang="en-US" sz="14464">
                <a:solidFill>
                  <a:srgbClr val="FFFFFF"/>
                </a:solidFill>
                <a:latin typeface="Helveticish Bold"/>
                <a:ea typeface="Helveticish Bold"/>
                <a:cs typeface="Helveticish Bold"/>
                <a:sym typeface="Helveticish Bold"/>
              </a:rPr>
              <a:t>Thank you!</a:t>
            </a:r>
          </a:p>
        </p:txBody>
      </p:sp>
      <p:sp>
        <p:nvSpPr>
          <p:cNvPr name="TextBox 9" id="9"/>
          <p:cNvSpPr txBox="true"/>
          <p:nvPr/>
        </p:nvSpPr>
        <p:spPr>
          <a:xfrm rot="0">
            <a:off x="13781551" y="8998095"/>
            <a:ext cx="3477749" cy="516255"/>
          </a:xfrm>
          <a:prstGeom prst="rect">
            <a:avLst/>
          </a:prstGeom>
        </p:spPr>
        <p:txBody>
          <a:bodyPr anchor="t" rtlCol="false" tIns="0" lIns="0" bIns="0" rIns="0">
            <a:spAutoFit/>
          </a:bodyPr>
          <a:lstStyle/>
          <a:p>
            <a:pPr algn="r">
              <a:lnSpc>
                <a:spcPts val="3885"/>
              </a:lnSpc>
            </a:pPr>
            <a:r>
              <a:rPr lang="en-US" sz="3500">
                <a:solidFill>
                  <a:srgbClr val="FFFFFF"/>
                </a:solidFill>
                <a:latin typeface="Helveticish"/>
                <a:ea typeface="Helveticish"/>
                <a:cs typeface="Helveticish"/>
                <a:sym typeface="Helveticish"/>
              </a:rPr>
              <a:t>2024</a:t>
            </a:r>
          </a:p>
        </p:txBody>
      </p:sp>
      <p:sp>
        <p:nvSpPr>
          <p:cNvPr name="TextBox 10" id="10"/>
          <p:cNvSpPr txBox="true"/>
          <p:nvPr/>
        </p:nvSpPr>
        <p:spPr>
          <a:xfrm rot="0">
            <a:off x="1506091" y="8998095"/>
            <a:ext cx="4283540" cy="516255"/>
          </a:xfrm>
          <a:prstGeom prst="rect">
            <a:avLst/>
          </a:prstGeom>
        </p:spPr>
        <p:txBody>
          <a:bodyPr anchor="t" rtlCol="false" tIns="0" lIns="0" bIns="0" rIns="0">
            <a:spAutoFit/>
          </a:bodyPr>
          <a:lstStyle/>
          <a:p>
            <a:pPr algn="l">
              <a:lnSpc>
                <a:spcPts val="3885"/>
              </a:lnSpc>
            </a:pPr>
            <a:r>
              <a:rPr lang="en-US" sz="3500">
                <a:solidFill>
                  <a:srgbClr val="FFFFFF"/>
                </a:solidFill>
                <a:latin typeface="Helveticish Italics"/>
                <a:ea typeface="Helveticish Italics"/>
                <a:cs typeface="Helveticish Italics"/>
                <a:sym typeface="Helveticish Italics"/>
              </a:rPr>
              <a:t>Sandra Haro</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02343" y="1966632"/>
            <a:ext cx="7356957" cy="6353736"/>
          </a:xfrm>
          <a:custGeom>
            <a:avLst/>
            <a:gdLst/>
            <a:ahLst/>
            <a:cxnLst/>
            <a:rect r="r" b="b" t="t" l="l"/>
            <a:pathLst>
              <a:path h="6353736" w="7356957">
                <a:moveTo>
                  <a:pt x="0" y="0"/>
                </a:moveTo>
                <a:lnTo>
                  <a:pt x="7356957" y="0"/>
                </a:lnTo>
                <a:lnTo>
                  <a:pt x="7356957" y="6353736"/>
                </a:lnTo>
                <a:lnTo>
                  <a:pt x="0" y="635373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631007" y="1323150"/>
            <a:ext cx="8567081" cy="1177290"/>
          </a:xfrm>
          <a:prstGeom prst="rect">
            <a:avLst/>
          </a:prstGeom>
        </p:spPr>
        <p:txBody>
          <a:bodyPr anchor="t" rtlCol="false" tIns="0" lIns="0" bIns="0" rIns="0">
            <a:spAutoFit/>
          </a:bodyPr>
          <a:lstStyle/>
          <a:p>
            <a:pPr algn="l">
              <a:lnSpc>
                <a:spcPts val="8880"/>
              </a:lnSpc>
            </a:pPr>
            <a:r>
              <a:rPr lang="en-US" sz="8000">
                <a:solidFill>
                  <a:srgbClr val="000000"/>
                </a:solidFill>
                <a:latin typeface="Helveticish Bold"/>
                <a:ea typeface="Helveticish Bold"/>
                <a:cs typeface="Helveticish Bold"/>
                <a:sym typeface="Helveticish Bold"/>
              </a:rPr>
              <a:t>Introduction</a:t>
            </a:r>
          </a:p>
        </p:txBody>
      </p:sp>
      <p:grpSp>
        <p:nvGrpSpPr>
          <p:cNvPr name="Group 4" id="4"/>
          <p:cNvGrpSpPr/>
          <p:nvPr/>
        </p:nvGrpSpPr>
        <p:grpSpPr>
          <a:xfrm rot="0">
            <a:off x="1323166" y="6981688"/>
            <a:ext cx="7146716" cy="1962556"/>
            <a:chOff x="0" y="0"/>
            <a:chExt cx="1882263" cy="516887"/>
          </a:xfrm>
        </p:grpSpPr>
        <p:sp>
          <p:nvSpPr>
            <p:cNvPr name="Freeform 5" id="5"/>
            <p:cNvSpPr/>
            <p:nvPr/>
          </p:nvSpPr>
          <p:spPr>
            <a:xfrm flipH="false" flipV="false" rot="0">
              <a:off x="0" y="0"/>
              <a:ext cx="1882263" cy="516887"/>
            </a:xfrm>
            <a:custGeom>
              <a:avLst/>
              <a:gdLst/>
              <a:ahLst/>
              <a:cxnLst/>
              <a:rect r="r" b="b" t="t" l="l"/>
              <a:pathLst>
                <a:path h="516887" w="1882263">
                  <a:moveTo>
                    <a:pt x="55247" y="0"/>
                  </a:moveTo>
                  <a:lnTo>
                    <a:pt x="1827015" y="0"/>
                  </a:lnTo>
                  <a:cubicBezTo>
                    <a:pt x="1857528" y="0"/>
                    <a:pt x="1882263" y="24735"/>
                    <a:pt x="1882263" y="55247"/>
                  </a:cubicBezTo>
                  <a:lnTo>
                    <a:pt x="1882263" y="461640"/>
                  </a:lnTo>
                  <a:cubicBezTo>
                    <a:pt x="1882263" y="476292"/>
                    <a:pt x="1876442" y="490345"/>
                    <a:pt x="1866081" y="500705"/>
                  </a:cubicBezTo>
                  <a:cubicBezTo>
                    <a:pt x="1855720" y="511066"/>
                    <a:pt x="1841668" y="516887"/>
                    <a:pt x="1827015" y="516887"/>
                  </a:cubicBezTo>
                  <a:lnTo>
                    <a:pt x="55247" y="516887"/>
                  </a:lnTo>
                  <a:cubicBezTo>
                    <a:pt x="24735" y="516887"/>
                    <a:pt x="0" y="492152"/>
                    <a:pt x="0" y="461640"/>
                  </a:cubicBezTo>
                  <a:lnTo>
                    <a:pt x="0" y="55247"/>
                  </a:lnTo>
                  <a:cubicBezTo>
                    <a:pt x="0" y="40595"/>
                    <a:pt x="5821" y="26543"/>
                    <a:pt x="16182" y="16182"/>
                  </a:cubicBezTo>
                  <a:cubicBezTo>
                    <a:pt x="26543" y="5821"/>
                    <a:pt x="40595" y="0"/>
                    <a:pt x="55247" y="0"/>
                  </a:cubicBezTo>
                  <a:close/>
                </a:path>
              </a:pathLst>
            </a:custGeom>
            <a:solidFill>
              <a:srgbClr val="266A79"/>
            </a:solidFill>
          </p:spPr>
        </p:sp>
        <p:sp>
          <p:nvSpPr>
            <p:cNvPr name="TextBox 6" id="6"/>
            <p:cNvSpPr txBox="true"/>
            <p:nvPr/>
          </p:nvSpPr>
          <p:spPr>
            <a:xfrm>
              <a:off x="0" y="-47625"/>
              <a:ext cx="1882263" cy="564512"/>
            </a:xfrm>
            <a:prstGeom prst="rect">
              <a:avLst/>
            </a:prstGeom>
          </p:spPr>
          <p:txBody>
            <a:bodyPr anchor="ctr" rtlCol="false" tIns="101600" lIns="101600" bIns="101600" rIns="101600"/>
            <a:lstStyle/>
            <a:p>
              <a:pPr algn="just">
                <a:lnSpc>
                  <a:spcPts val="2735"/>
                </a:lnSpc>
              </a:pPr>
              <a:r>
                <a:rPr lang="en-US" sz="1899">
                  <a:solidFill>
                    <a:srgbClr val="FFFFFF"/>
                  </a:solidFill>
                  <a:latin typeface="Montserrat"/>
                  <a:ea typeface="Montserrat"/>
                  <a:cs typeface="Montserrat"/>
                  <a:sym typeface="Montserrat"/>
                </a:rPr>
                <a:t>This is a SQL Quering based report wherein i have used various techniques like data extraction, data aggregation, </a:t>
              </a:r>
            </a:p>
            <a:p>
              <a:pPr algn="just">
                <a:lnSpc>
                  <a:spcPts val="2735"/>
                </a:lnSpc>
              </a:pPr>
              <a:r>
                <a:rPr lang="en-US" sz="1899">
                  <a:solidFill>
                    <a:srgbClr val="FFFFFF"/>
                  </a:solidFill>
                  <a:latin typeface="Montserrat"/>
                  <a:ea typeface="Montserrat"/>
                  <a:cs typeface="Montserrat"/>
                  <a:sym typeface="Montserrat"/>
                </a:rPr>
                <a:t>joins &amp; filters, and sortinng &amp; limiting.</a:t>
              </a:r>
            </a:p>
          </p:txBody>
        </p:sp>
      </p:grpSp>
      <p:sp>
        <p:nvSpPr>
          <p:cNvPr name="TextBox 7" id="7"/>
          <p:cNvSpPr txBox="true"/>
          <p:nvPr/>
        </p:nvSpPr>
        <p:spPr>
          <a:xfrm rot="0">
            <a:off x="1631007" y="2792593"/>
            <a:ext cx="6838875" cy="3865245"/>
          </a:xfrm>
          <a:prstGeom prst="rect">
            <a:avLst/>
          </a:prstGeom>
        </p:spPr>
        <p:txBody>
          <a:bodyPr anchor="t" rtlCol="false" tIns="0" lIns="0" bIns="0" rIns="0">
            <a:spAutoFit/>
          </a:bodyPr>
          <a:lstStyle/>
          <a:p>
            <a:pPr algn="just" marL="0" indent="0" lvl="0">
              <a:lnSpc>
                <a:spcPts val="2834"/>
              </a:lnSpc>
              <a:spcBef>
                <a:spcPct val="0"/>
              </a:spcBef>
            </a:pPr>
            <a:r>
              <a:rPr lang="en-US" sz="2099" spc="125">
                <a:solidFill>
                  <a:srgbClr val="000000"/>
                </a:solidFill>
                <a:latin typeface="Montserrat"/>
                <a:ea typeface="Montserrat"/>
                <a:cs typeface="Montserrat"/>
                <a:sym typeface="Montserrat"/>
              </a:rPr>
              <a:t>The primary objective of this report is to analyze the pizza sales data to gain valuable insights into order patterns, revenue generation, and the popularity of various pizza items.</a:t>
            </a:r>
          </a:p>
          <a:p>
            <a:pPr algn="just" marL="0" indent="0" lvl="0">
              <a:lnSpc>
                <a:spcPts val="2834"/>
              </a:lnSpc>
              <a:spcBef>
                <a:spcPct val="0"/>
              </a:spcBef>
            </a:pPr>
            <a:r>
              <a:rPr lang="en-US" sz="2099" spc="125" u="none">
                <a:solidFill>
                  <a:srgbClr val="000000"/>
                </a:solidFill>
                <a:latin typeface="Montserrat"/>
                <a:ea typeface="Montserrat"/>
                <a:cs typeface="Montserrat"/>
                <a:sym typeface="Montserrat"/>
              </a:rPr>
              <a:t>The data for this analysis was extracted from the company's MySQL database, which stores detailed records of all pizza orders. The dataset includes information on order IDs, pizza types, sizes, prices, quantities, and timestamps of orders.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9699877" y="1363788"/>
            <a:ext cx="7559423" cy="7559423"/>
            <a:chOff x="0" y="0"/>
            <a:chExt cx="12700000" cy="12700000"/>
          </a:xfrm>
        </p:grpSpPr>
        <p:sp>
          <p:nvSpPr>
            <p:cNvPr name="Freeform 4" id="4"/>
            <p:cNvSpPr/>
            <p:nvPr/>
          </p:nvSpPr>
          <p:spPr>
            <a:xfrm flipH="false" flipV="false" rot="0">
              <a:off x="-11430" y="857250"/>
              <a:ext cx="13009880" cy="11644630"/>
            </a:xfrm>
            <a:custGeom>
              <a:avLst/>
              <a:gdLst/>
              <a:ahLst/>
              <a:cxnLst/>
              <a:rect r="r" b="b" t="t" l="l"/>
              <a:pathLst>
                <a:path h="11644630" w="13009880">
                  <a:moveTo>
                    <a:pt x="10152380" y="938530"/>
                  </a:moveTo>
                  <a:cubicBezTo>
                    <a:pt x="8962390" y="189230"/>
                    <a:pt x="8643620" y="154940"/>
                    <a:pt x="7245350" y="0"/>
                  </a:cubicBezTo>
                  <a:cubicBezTo>
                    <a:pt x="4039870" y="38100"/>
                    <a:pt x="1441450" y="1889760"/>
                    <a:pt x="435610" y="4933950"/>
                  </a:cubicBezTo>
                  <a:cubicBezTo>
                    <a:pt x="91440" y="5975350"/>
                    <a:pt x="0" y="7139940"/>
                    <a:pt x="403860" y="8159750"/>
                  </a:cubicBezTo>
                  <a:cubicBezTo>
                    <a:pt x="934720" y="9499600"/>
                    <a:pt x="2254250" y="10407650"/>
                    <a:pt x="3648710" y="10773410"/>
                  </a:cubicBezTo>
                  <a:cubicBezTo>
                    <a:pt x="5043170" y="11140440"/>
                    <a:pt x="6578600" y="11644630"/>
                    <a:pt x="8008620" y="11470640"/>
                  </a:cubicBezTo>
                  <a:cubicBezTo>
                    <a:pt x="9123680" y="11334750"/>
                    <a:pt x="10237470" y="10519410"/>
                    <a:pt x="11071860" y="9767570"/>
                  </a:cubicBezTo>
                  <a:cubicBezTo>
                    <a:pt x="11625580" y="9268460"/>
                    <a:pt x="11971020" y="8576310"/>
                    <a:pt x="12202160" y="7867650"/>
                  </a:cubicBezTo>
                  <a:cubicBezTo>
                    <a:pt x="13009880" y="5401310"/>
                    <a:pt x="12348210" y="2322830"/>
                    <a:pt x="10152380" y="938530"/>
                  </a:cubicBezTo>
                  <a:close/>
                </a:path>
              </a:pathLst>
            </a:custGeom>
            <a:blipFill>
              <a:blip r:embed="rId3"/>
              <a:stretch>
                <a:fillRect l="0" t="-30803" r="0" b="-30803"/>
              </a:stretch>
            </a:blipFill>
          </p:spPr>
        </p:sp>
      </p:grpSp>
      <p:sp>
        <p:nvSpPr>
          <p:cNvPr name="Freeform 5" id="5"/>
          <p:cNvSpPr/>
          <p:nvPr/>
        </p:nvSpPr>
        <p:spPr>
          <a:xfrm flipH="false" flipV="false" rot="0">
            <a:off x="9414370" y="6358146"/>
            <a:ext cx="2369188" cy="2565066"/>
          </a:xfrm>
          <a:custGeom>
            <a:avLst/>
            <a:gdLst/>
            <a:ahLst/>
            <a:cxnLst/>
            <a:rect r="r" b="b" t="t" l="l"/>
            <a:pathLst>
              <a:path h="2565066" w="2369188">
                <a:moveTo>
                  <a:pt x="0" y="0"/>
                </a:moveTo>
                <a:lnTo>
                  <a:pt x="2369188" y="0"/>
                </a:lnTo>
                <a:lnTo>
                  <a:pt x="2369188" y="2565066"/>
                </a:lnTo>
                <a:lnTo>
                  <a:pt x="0" y="256506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631007" y="1839260"/>
            <a:ext cx="6611408" cy="1177290"/>
          </a:xfrm>
          <a:prstGeom prst="rect">
            <a:avLst/>
          </a:prstGeom>
        </p:spPr>
        <p:txBody>
          <a:bodyPr anchor="t" rtlCol="false" tIns="0" lIns="0" bIns="0" rIns="0">
            <a:spAutoFit/>
          </a:bodyPr>
          <a:lstStyle/>
          <a:p>
            <a:pPr algn="l">
              <a:lnSpc>
                <a:spcPts val="8880"/>
              </a:lnSpc>
            </a:pPr>
            <a:r>
              <a:rPr lang="en-US" sz="8000">
                <a:solidFill>
                  <a:srgbClr val="FFFFFF"/>
                </a:solidFill>
                <a:latin typeface="Helveticish Bold"/>
                <a:ea typeface="Helveticish Bold"/>
                <a:cs typeface="Helveticish Bold"/>
                <a:sym typeface="Helveticish Bold"/>
              </a:rPr>
              <a:t>Objectives</a:t>
            </a:r>
          </a:p>
        </p:txBody>
      </p:sp>
      <p:sp>
        <p:nvSpPr>
          <p:cNvPr name="TextBox 7" id="7"/>
          <p:cNvSpPr txBox="true"/>
          <p:nvPr/>
        </p:nvSpPr>
        <p:spPr>
          <a:xfrm rot="0">
            <a:off x="1631007" y="3147060"/>
            <a:ext cx="7512993" cy="2263495"/>
          </a:xfrm>
          <a:prstGeom prst="rect">
            <a:avLst/>
          </a:prstGeom>
        </p:spPr>
        <p:txBody>
          <a:bodyPr anchor="t" rtlCol="false" tIns="0" lIns="0" bIns="0" rIns="0">
            <a:spAutoFit/>
          </a:bodyPr>
          <a:lstStyle/>
          <a:p>
            <a:pPr algn="just" marL="613350" indent="-306675" lvl="1">
              <a:lnSpc>
                <a:spcPts val="3835"/>
              </a:lnSpc>
              <a:buAutoNum type="arabicPeriod" startAt="1"/>
            </a:pPr>
            <a:r>
              <a:rPr lang="en-US" sz="2840" spc="48">
                <a:solidFill>
                  <a:srgbClr val="FFFFFF"/>
                </a:solidFill>
                <a:latin typeface="Montserrat"/>
                <a:ea typeface="Montserrat"/>
                <a:cs typeface="Montserrat"/>
                <a:sym typeface="Montserrat"/>
              </a:rPr>
              <a:t>Analyze Order Patterns</a:t>
            </a:r>
          </a:p>
          <a:p>
            <a:pPr algn="just" marL="613350" indent="-306675" lvl="1">
              <a:lnSpc>
                <a:spcPts val="3835"/>
              </a:lnSpc>
              <a:buAutoNum type="arabicPeriod" startAt="1"/>
            </a:pPr>
            <a:r>
              <a:rPr lang="en-US" sz="2840" spc="48">
                <a:solidFill>
                  <a:srgbClr val="FFFFFF"/>
                </a:solidFill>
                <a:latin typeface="Montserrat"/>
                <a:ea typeface="Montserrat"/>
                <a:cs typeface="Montserrat"/>
                <a:sym typeface="Montserrat"/>
              </a:rPr>
              <a:t>Calculate Revenue</a:t>
            </a:r>
          </a:p>
          <a:p>
            <a:pPr algn="just" marL="613350" indent="-306675" lvl="1">
              <a:lnSpc>
                <a:spcPts val="3835"/>
              </a:lnSpc>
              <a:buAutoNum type="arabicPeriod" startAt="1"/>
            </a:pPr>
            <a:r>
              <a:rPr lang="en-US" sz="2840" spc="48">
                <a:solidFill>
                  <a:srgbClr val="FFFFFF"/>
                </a:solidFill>
                <a:latin typeface="Montserrat"/>
                <a:ea typeface="Montserrat"/>
                <a:cs typeface="Montserrat"/>
                <a:sym typeface="Montserrat"/>
              </a:rPr>
              <a:t>Identify Popular Items</a:t>
            </a:r>
          </a:p>
          <a:p>
            <a:pPr algn="just" marL="613350" indent="-306675" lvl="1">
              <a:lnSpc>
                <a:spcPts val="3835"/>
              </a:lnSpc>
              <a:buAutoNum type="arabicPeriod" startAt="1"/>
            </a:pPr>
            <a:r>
              <a:rPr lang="en-US" sz="2840" spc="48">
                <a:solidFill>
                  <a:srgbClr val="FFFFFF"/>
                </a:solidFill>
                <a:latin typeface="Montserrat"/>
                <a:ea typeface="Montserrat"/>
                <a:cs typeface="Montserrat"/>
                <a:sym typeface="Montserrat"/>
              </a:rPr>
              <a:t>Optimize Inventory and Marketing</a:t>
            </a:r>
          </a:p>
          <a:p>
            <a:pPr algn="l" marL="0" indent="0" lvl="0">
              <a:lnSpc>
                <a:spcPts val="2914"/>
              </a:lnSpc>
              <a:spcBef>
                <a:spcPct val="0"/>
              </a:spcBef>
            </a:pPr>
          </a:p>
        </p:txBody>
      </p:sp>
      <p:sp>
        <p:nvSpPr>
          <p:cNvPr name="TextBox 8" id="8"/>
          <p:cNvSpPr txBox="true"/>
          <p:nvPr/>
        </p:nvSpPr>
        <p:spPr>
          <a:xfrm rot="0">
            <a:off x="1449912" y="5448655"/>
            <a:ext cx="6611408" cy="1177290"/>
          </a:xfrm>
          <a:prstGeom prst="rect">
            <a:avLst/>
          </a:prstGeom>
        </p:spPr>
        <p:txBody>
          <a:bodyPr anchor="t" rtlCol="false" tIns="0" lIns="0" bIns="0" rIns="0">
            <a:spAutoFit/>
          </a:bodyPr>
          <a:lstStyle/>
          <a:p>
            <a:pPr algn="l">
              <a:lnSpc>
                <a:spcPts val="8880"/>
              </a:lnSpc>
            </a:pPr>
            <a:r>
              <a:rPr lang="en-US" sz="8000">
                <a:solidFill>
                  <a:srgbClr val="FFFFFF"/>
                </a:solidFill>
                <a:latin typeface="Helveticish Bold"/>
                <a:ea typeface="Helveticish Bold"/>
                <a:cs typeface="Helveticish Bold"/>
                <a:sym typeface="Helveticish Bold"/>
              </a:rPr>
              <a:t>Assumptions</a:t>
            </a:r>
          </a:p>
        </p:txBody>
      </p:sp>
      <p:sp>
        <p:nvSpPr>
          <p:cNvPr name="TextBox 9" id="9"/>
          <p:cNvSpPr txBox="true"/>
          <p:nvPr/>
        </p:nvSpPr>
        <p:spPr>
          <a:xfrm rot="0">
            <a:off x="1449912" y="6756455"/>
            <a:ext cx="7512993" cy="2263495"/>
          </a:xfrm>
          <a:prstGeom prst="rect">
            <a:avLst/>
          </a:prstGeom>
        </p:spPr>
        <p:txBody>
          <a:bodyPr anchor="t" rtlCol="false" tIns="0" lIns="0" bIns="0" rIns="0">
            <a:spAutoFit/>
          </a:bodyPr>
          <a:lstStyle/>
          <a:p>
            <a:pPr algn="just" marL="613350" indent="-306675" lvl="1">
              <a:lnSpc>
                <a:spcPts val="3835"/>
              </a:lnSpc>
              <a:buAutoNum type="arabicPeriod" startAt="1"/>
            </a:pPr>
            <a:r>
              <a:rPr lang="en-US" sz="2840" spc="48">
                <a:solidFill>
                  <a:srgbClr val="FFFFFF"/>
                </a:solidFill>
                <a:latin typeface="Montserrat"/>
                <a:ea typeface="Montserrat"/>
                <a:cs typeface="Montserrat"/>
                <a:sym typeface="Montserrat"/>
              </a:rPr>
              <a:t>Data Completeness</a:t>
            </a:r>
          </a:p>
          <a:p>
            <a:pPr algn="just" marL="613350" indent="-306675" lvl="1">
              <a:lnSpc>
                <a:spcPts val="3835"/>
              </a:lnSpc>
              <a:buAutoNum type="arabicPeriod" startAt="1"/>
            </a:pPr>
            <a:r>
              <a:rPr lang="en-US" sz="2840" spc="48">
                <a:solidFill>
                  <a:srgbClr val="FFFFFF"/>
                </a:solidFill>
                <a:latin typeface="Montserrat"/>
                <a:ea typeface="Montserrat"/>
                <a:cs typeface="Montserrat"/>
                <a:sym typeface="Montserrat"/>
              </a:rPr>
              <a:t>Consistent Pricing</a:t>
            </a:r>
          </a:p>
          <a:p>
            <a:pPr algn="just" marL="613350" indent="-306675" lvl="1">
              <a:lnSpc>
                <a:spcPts val="3835"/>
              </a:lnSpc>
              <a:buAutoNum type="arabicPeriod" startAt="1"/>
            </a:pPr>
            <a:r>
              <a:rPr lang="en-US" sz="2840" spc="48">
                <a:solidFill>
                  <a:srgbClr val="FFFFFF"/>
                </a:solidFill>
                <a:latin typeface="Montserrat"/>
                <a:ea typeface="Montserrat"/>
                <a:cs typeface="Montserrat"/>
                <a:sym typeface="Montserrat"/>
              </a:rPr>
              <a:t>Uniform Data Storage</a:t>
            </a:r>
          </a:p>
          <a:p>
            <a:pPr algn="just" marL="613350" indent="-306675" lvl="1">
              <a:lnSpc>
                <a:spcPts val="3835"/>
              </a:lnSpc>
              <a:buAutoNum type="arabicPeriod" startAt="1"/>
            </a:pPr>
            <a:r>
              <a:rPr lang="en-US" sz="2840" spc="48">
                <a:solidFill>
                  <a:srgbClr val="FFFFFF"/>
                </a:solidFill>
                <a:latin typeface="Montserrat"/>
                <a:ea typeface="Montserrat"/>
                <a:cs typeface="Montserrat"/>
                <a:sym typeface="Montserrat"/>
              </a:rPr>
              <a:t>Customer Behavior Consistency</a:t>
            </a:r>
          </a:p>
          <a:p>
            <a:pPr algn="l" marL="0" indent="0" lvl="0">
              <a:lnSpc>
                <a:spcPts val="2914"/>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2509405" y="5291739"/>
            <a:ext cx="13269191" cy="3328555"/>
            <a:chOff x="0" y="0"/>
            <a:chExt cx="3494766" cy="876656"/>
          </a:xfrm>
        </p:grpSpPr>
        <p:sp>
          <p:nvSpPr>
            <p:cNvPr name="Freeform 4" id="4"/>
            <p:cNvSpPr/>
            <p:nvPr/>
          </p:nvSpPr>
          <p:spPr>
            <a:xfrm flipH="false" flipV="false" rot="0">
              <a:off x="0" y="0"/>
              <a:ext cx="3494767" cy="876656"/>
            </a:xfrm>
            <a:custGeom>
              <a:avLst/>
              <a:gdLst/>
              <a:ahLst/>
              <a:cxnLst/>
              <a:rect r="r" b="b" t="t" l="l"/>
              <a:pathLst>
                <a:path h="876656" w="3494767">
                  <a:moveTo>
                    <a:pt x="29756" y="0"/>
                  </a:moveTo>
                  <a:lnTo>
                    <a:pt x="3465011" y="0"/>
                  </a:lnTo>
                  <a:cubicBezTo>
                    <a:pt x="3481444" y="0"/>
                    <a:pt x="3494767" y="13322"/>
                    <a:pt x="3494767" y="29756"/>
                  </a:cubicBezTo>
                  <a:lnTo>
                    <a:pt x="3494767" y="846900"/>
                  </a:lnTo>
                  <a:cubicBezTo>
                    <a:pt x="3494767" y="863334"/>
                    <a:pt x="3481444" y="876656"/>
                    <a:pt x="3465011" y="876656"/>
                  </a:cubicBezTo>
                  <a:lnTo>
                    <a:pt x="29756" y="876656"/>
                  </a:lnTo>
                  <a:cubicBezTo>
                    <a:pt x="13322" y="876656"/>
                    <a:pt x="0" y="863334"/>
                    <a:pt x="0" y="846900"/>
                  </a:cubicBezTo>
                  <a:lnTo>
                    <a:pt x="0" y="29756"/>
                  </a:lnTo>
                  <a:cubicBezTo>
                    <a:pt x="0" y="13322"/>
                    <a:pt x="13322" y="0"/>
                    <a:pt x="29756" y="0"/>
                  </a:cubicBezTo>
                  <a:close/>
                </a:path>
              </a:pathLst>
            </a:custGeom>
            <a:solidFill>
              <a:srgbClr val="266A79"/>
            </a:solidFill>
            <a:ln w="19050" cap="rnd">
              <a:solidFill>
                <a:srgbClr val="FFFFFF"/>
              </a:solidFill>
              <a:prstDash val="solid"/>
              <a:round/>
            </a:ln>
          </p:spPr>
        </p:sp>
        <p:sp>
          <p:nvSpPr>
            <p:cNvPr name="TextBox 5" id="5"/>
            <p:cNvSpPr txBox="true"/>
            <p:nvPr/>
          </p:nvSpPr>
          <p:spPr>
            <a:xfrm>
              <a:off x="0" y="-38100"/>
              <a:ext cx="3494766" cy="914756"/>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3667958" y="5573609"/>
            <a:ext cx="5173764" cy="2764816"/>
          </a:xfrm>
          <a:custGeom>
            <a:avLst/>
            <a:gdLst/>
            <a:ahLst/>
            <a:cxnLst/>
            <a:rect r="r" b="b" t="t" l="l"/>
            <a:pathLst>
              <a:path h="2764816" w="5173764">
                <a:moveTo>
                  <a:pt x="0" y="0"/>
                </a:moveTo>
                <a:lnTo>
                  <a:pt x="5173764" y="0"/>
                </a:lnTo>
                <a:lnTo>
                  <a:pt x="5173764" y="2764815"/>
                </a:lnTo>
                <a:lnTo>
                  <a:pt x="0" y="2764815"/>
                </a:lnTo>
                <a:lnTo>
                  <a:pt x="0" y="0"/>
                </a:lnTo>
                <a:close/>
              </a:path>
            </a:pathLst>
          </a:custGeom>
          <a:blipFill>
            <a:blip r:embed="rId3"/>
            <a:stretch>
              <a:fillRect l="0" t="0" r="0" b="0"/>
            </a:stretch>
          </a:blipFill>
        </p:spPr>
      </p:sp>
      <p:sp>
        <p:nvSpPr>
          <p:cNvPr name="TextBox 7" id="7"/>
          <p:cNvSpPr txBox="true"/>
          <p:nvPr/>
        </p:nvSpPr>
        <p:spPr>
          <a:xfrm rot="0">
            <a:off x="2509405" y="3469489"/>
            <a:ext cx="16163106" cy="2104119"/>
          </a:xfrm>
          <a:prstGeom prst="rect">
            <a:avLst/>
          </a:prstGeom>
        </p:spPr>
        <p:txBody>
          <a:bodyPr anchor="t" rtlCol="false" tIns="0" lIns="0" bIns="0" rIns="0">
            <a:spAutoFit/>
          </a:bodyPr>
          <a:lstStyle/>
          <a:p>
            <a:pPr algn="just">
              <a:lnSpc>
                <a:spcPts val="8214"/>
              </a:lnSpc>
            </a:pPr>
            <a:r>
              <a:rPr lang="en-US" sz="7400">
                <a:solidFill>
                  <a:srgbClr val="FFFFFF"/>
                </a:solidFill>
                <a:latin typeface="Noto Serif Ethiopic Condensed"/>
                <a:ea typeface="Noto Serif Ethiopic Condensed"/>
                <a:cs typeface="Noto Serif Ethiopic Condensed"/>
                <a:sym typeface="Noto Serif Ethiopic Condensed"/>
              </a:rPr>
              <a:t> The total number of orders placed.</a:t>
            </a:r>
          </a:p>
          <a:p>
            <a:pPr algn="ctr">
              <a:lnSpc>
                <a:spcPts val="8260"/>
              </a:lnSpc>
            </a:pPr>
          </a:p>
        </p:txBody>
      </p:sp>
      <p:sp>
        <p:nvSpPr>
          <p:cNvPr name="TextBox 8" id="8"/>
          <p:cNvSpPr txBox="true"/>
          <p:nvPr/>
        </p:nvSpPr>
        <p:spPr>
          <a:xfrm rot="0">
            <a:off x="9619551" y="6299358"/>
            <a:ext cx="5173764" cy="1441306"/>
          </a:xfrm>
          <a:prstGeom prst="rect">
            <a:avLst/>
          </a:prstGeom>
        </p:spPr>
        <p:txBody>
          <a:bodyPr anchor="t" rtlCol="false" tIns="0" lIns="0" bIns="0" rIns="0">
            <a:spAutoFit/>
          </a:bodyPr>
          <a:lstStyle/>
          <a:p>
            <a:pPr algn="ctr">
              <a:lnSpc>
                <a:spcPts val="3835"/>
              </a:lnSpc>
              <a:spcBef>
                <a:spcPct val="0"/>
              </a:spcBef>
            </a:pPr>
            <a:r>
              <a:rPr lang="en-US" sz="2840" spc="48">
                <a:solidFill>
                  <a:srgbClr val="FFFFFF"/>
                </a:solidFill>
                <a:latin typeface="Montserrat"/>
                <a:ea typeface="Montserrat"/>
                <a:cs typeface="Montserrat"/>
                <a:sym typeface="Montserrat"/>
              </a:rPr>
              <a:t>There are a total of 21350 orders placed as per the recent records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2509405" y="5291739"/>
            <a:ext cx="13269191" cy="3328555"/>
            <a:chOff x="0" y="0"/>
            <a:chExt cx="3494766" cy="876656"/>
          </a:xfrm>
        </p:grpSpPr>
        <p:sp>
          <p:nvSpPr>
            <p:cNvPr name="Freeform 4" id="4"/>
            <p:cNvSpPr/>
            <p:nvPr/>
          </p:nvSpPr>
          <p:spPr>
            <a:xfrm flipH="false" flipV="false" rot="0">
              <a:off x="0" y="0"/>
              <a:ext cx="3494767" cy="876656"/>
            </a:xfrm>
            <a:custGeom>
              <a:avLst/>
              <a:gdLst/>
              <a:ahLst/>
              <a:cxnLst/>
              <a:rect r="r" b="b" t="t" l="l"/>
              <a:pathLst>
                <a:path h="876656" w="3494767">
                  <a:moveTo>
                    <a:pt x="29756" y="0"/>
                  </a:moveTo>
                  <a:lnTo>
                    <a:pt x="3465011" y="0"/>
                  </a:lnTo>
                  <a:cubicBezTo>
                    <a:pt x="3481444" y="0"/>
                    <a:pt x="3494767" y="13322"/>
                    <a:pt x="3494767" y="29756"/>
                  </a:cubicBezTo>
                  <a:lnTo>
                    <a:pt x="3494767" y="846900"/>
                  </a:lnTo>
                  <a:cubicBezTo>
                    <a:pt x="3494767" y="863334"/>
                    <a:pt x="3481444" y="876656"/>
                    <a:pt x="3465011" y="876656"/>
                  </a:cubicBezTo>
                  <a:lnTo>
                    <a:pt x="29756" y="876656"/>
                  </a:lnTo>
                  <a:cubicBezTo>
                    <a:pt x="13322" y="876656"/>
                    <a:pt x="0" y="863334"/>
                    <a:pt x="0" y="846900"/>
                  </a:cubicBezTo>
                  <a:lnTo>
                    <a:pt x="0" y="29756"/>
                  </a:lnTo>
                  <a:cubicBezTo>
                    <a:pt x="0" y="13322"/>
                    <a:pt x="13322" y="0"/>
                    <a:pt x="29756" y="0"/>
                  </a:cubicBezTo>
                  <a:close/>
                </a:path>
              </a:pathLst>
            </a:custGeom>
            <a:solidFill>
              <a:srgbClr val="266A79"/>
            </a:solidFill>
            <a:ln w="19050" cap="rnd">
              <a:solidFill>
                <a:srgbClr val="FFFFFF"/>
              </a:solidFill>
              <a:prstDash val="solid"/>
              <a:round/>
            </a:ln>
          </p:spPr>
        </p:sp>
        <p:sp>
          <p:nvSpPr>
            <p:cNvPr name="TextBox 5" id="5"/>
            <p:cNvSpPr txBox="true"/>
            <p:nvPr/>
          </p:nvSpPr>
          <p:spPr>
            <a:xfrm>
              <a:off x="0" y="-38100"/>
              <a:ext cx="3494766" cy="914756"/>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3859644" y="5610832"/>
            <a:ext cx="4015475" cy="2690368"/>
          </a:xfrm>
          <a:custGeom>
            <a:avLst/>
            <a:gdLst/>
            <a:ahLst/>
            <a:cxnLst/>
            <a:rect r="r" b="b" t="t" l="l"/>
            <a:pathLst>
              <a:path h="2690368" w="4015475">
                <a:moveTo>
                  <a:pt x="0" y="0"/>
                </a:moveTo>
                <a:lnTo>
                  <a:pt x="4015475" y="0"/>
                </a:lnTo>
                <a:lnTo>
                  <a:pt x="4015475" y="2690368"/>
                </a:lnTo>
                <a:lnTo>
                  <a:pt x="0" y="2690368"/>
                </a:lnTo>
                <a:lnTo>
                  <a:pt x="0" y="0"/>
                </a:lnTo>
                <a:close/>
              </a:path>
            </a:pathLst>
          </a:custGeom>
          <a:blipFill>
            <a:blip r:embed="rId3"/>
            <a:stretch>
              <a:fillRect l="0" t="0" r="0" b="0"/>
            </a:stretch>
          </a:blipFill>
        </p:spPr>
      </p:sp>
      <p:sp>
        <p:nvSpPr>
          <p:cNvPr name="TextBox 7" id="7"/>
          <p:cNvSpPr txBox="true"/>
          <p:nvPr/>
        </p:nvSpPr>
        <p:spPr>
          <a:xfrm rot="0">
            <a:off x="1285433" y="2559972"/>
            <a:ext cx="16163106" cy="3132582"/>
          </a:xfrm>
          <a:prstGeom prst="rect">
            <a:avLst/>
          </a:prstGeom>
        </p:spPr>
        <p:txBody>
          <a:bodyPr anchor="t" rtlCol="false" tIns="0" lIns="0" bIns="0" rIns="0">
            <a:spAutoFit/>
          </a:bodyPr>
          <a:lstStyle/>
          <a:p>
            <a:pPr algn="just">
              <a:lnSpc>
                <a:spcPts val="8214"/>
              </a:lnSpc>
            </a:pPr>
            <a:r>
              <a:rPr lang="en-US" sz="7400">
                <a:solidFill>
                  <a:srgbClr val="FFFFFF"/>
                </a:solidFill>
                <a:latin typeface="Noto Serif Ethiopic Condensed Bold"/>
                <a:ea typeface="Noto Serif Ethiopic Condensed Bold"/>
                <a:cs typeface="Noto Serif Ethiopic Condensed Bold"/>
                <a:sym typeface="Noto Serif Ethiopic Condensed Bold"/>
              </a:rPr>
              <a:t>The total revenue generated from pizza sales.</a:t>
            </a:r>
          </a:p>
          <a:p>
            <a:pPr algn="ctr">
              <a:lnSpc>
                <a:spcPts val="8214"/>
              </a:lnSpc>
            </a:pPr>
          </a:p>
        </p:txBody>
      </p:sp>
      <p:sp>
        <p:nvSpPr>
          <p:cNvPr name="TextBox 8" id="8"/>
          <p:cNvSpPr txBox="true"/>
          <p:nvPr/>
        </p:nvSpPr>
        <p:spPr>
          <a:xfrm rot="0">
            <a:off x="9619551" y="6299358"/>
            <a:ext cx="5173764" cy="955531"/>
          </a:xfrm>
          <a:prstGeom prst="rect">
            <a:avLst/>
          </a:prstGeom>
        </p:spPr>
        <p:txBody>
          <a:bodyPr anchor="t" rtlCol="false" tIns="0" lIns="0" bIns="0" rIns="0">
            <a:spAutoFit/>
          </a:bodyPr>
          <a:lstStyle/>
          <a:p>
            <a:pPr algn="ctr">
              <a:lnSpc>
                <a:spcPts val="3835"/>
              </a:lnSpc>
              <a:spcBef>
                <a:spcPct val="0"/>
              </a:spcBef>
            </a:pPr>
            <a:r>
              <a:rPr lang="en-US" sz="2840" spc="48">
                <a:solidFill>
                  <a:srgbClr val="FFFFFF"/>
                </a:solidFill>
                <a:latin typeface="Montserrat"/>
                <a:ea typeface="Montserrat"/>
                <a:cs typeface="Montserrat"/>
                <a:sym typeface="Montserrat"/>
              </a:rPr>
              <a:t>The total sales of pizza as per record is 817860Rs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2149370" y="5291739"/>
            <a:ext cx="13989260" cy="3966561"/>
            <a:chOff x="0" y="0"/>
            <a:chExt cx="3684414" cy="1044691"/>
          </a:xfrm>
        </p:grpSpPr>
        <p:sp>
          <p:nvSpPr>
            <p:cNvPr name="Freeform 4" id="4"/>
            <p:cNvSpPr/>
            <p:nvPr/>
          </p:nvSpPr>
          <p:spPr>
            <a:xfrm flipH="false" flipV="false" rot="0">
              <a:off x="0" y="0"/>
              <a:ext cx="3684414" cy="1044691"/>
            </a:xfrm>
            <a:custGeom>
              <a:avLst/>
              <a:gdLst/>
              <a:ahLst/>
              <a:cxnLst/>
              <a:rect r="r" b="b" t="t" l="l"/>
              <a:pathLst>
                <a:path h="1044691" w="3684414">
                  <a:moveTo>
                    <a:pt x="28224" y="0"/>
                  </a:moveTo>
                  <a:lnTo>
                    <a:pt x="3656190" y="0"/>
                  </a:lnTo>
                  <a:cubicBezTo>
                    <a:pt x="3671778" y="0"/>
                    <a:pt x="3684414" y="12636"/>
                    <a:pt x="3684414" y="28224"/>
                  </a:cubicBezTo>
                  <a:lnTo>
                    <a:pt x="3684414" y="1016467"/>
                  </a:lnTo>
                  <a:cubicBezTo>
                    <a:pt x="3684414" y="1032055"/>
                    <a:pt x="3671778" y="1044691"/>
                    <a:pt x="3656190" y="1044691"/>
                  </a:cubicBezTo>
                  <a:lnTo>
                    <a:pt x="28224" y="1044691"/>
                  </a:lnTo>
                  <a:cubicBezTo>
                    <a:pt x="12636" y="1044691"/>
                    <a:pt x="0" y="1032055"/>
                    <a:pt x="0" y="1016467"/>
                  </a:cubicBezTo>
                  <a:lnTo>
                    <a:pt x="0" y="28224"/>
                  </a:lnTo>
                  <a:cubicBezTo>
                    <a:pt x="0" y="12636"/>
                    <a:pt x="12636" y="0"/>
                    <a:pt x="28224" y="0"/>
                  </a:cubicBezTo>
                  <a:close/>
                </a:path>
              </a:pathLst>
            </a:custGeom>
            <a:solidFill>
              <a:srgbClr val="266A79"/>
            </a:solidFill>
            <a:ln w="19050" cap="rnd">
              <a:solidFill>
                <a:srgbClr val="FFFFFF"/>
              </a:solidFill>
              <a:prstDash val="solid"/>
              <a:round/>
            </a:ln>
          </p:spPr>
        </p:sp>
        <p:sp>
          <p:nvSpPr>
            <p:cNvPr name="TextBox 5" id="5"/>
            <p:cNvSpPr txBox="true"/>
            <p:nvPr/>
          </p:nvSpPr>
          <p:spPr>
            <a:xfrm>
              <a:off x="0" y="-38100"/>
              <a:ext cx="3684414" cy="1082791"/>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285433" y="2550447"/>
            <a:ext cx="15398230" cy="3979804"/>
          </a:xfrm>
          <a:prstGeom prst="rect">
            <a:avLst/>
          </a:prstGeom>
        </p:spPr>
        <p:txBody>
          <a:bodyPr anchor="t" rtlCol="false" tIns="0" lIns="0" bIns="0" rIns="0">
            <a:spAutoFit/>
          </a:bodyPr>
          <a:lstStyle/>
          <a:p>
            <a:pPr algn="just">
              <a:lnSpc>
                <a:spcPts val="7825"/>
              </a:lnSpc>
            </a:pPr>
            <a:r>
              <a:rPr lang="en-US" sz="7049">
                <a:solidFill>
                  <a:srgbClr val="FFFFFF"/>
                </a:solidFill>
                <a:latin typeface="Noto Serif Ethiopic Condensed Bold"/>
                <a:ea typeface="Noto Serif Ethiopic Condensed Bold"/>
                <a:cs typeface="Noto Serif Ethiopic Condensed Bold"/>
                <a:sym typeface="Noto Serif Ethiopic Condensed Bold"/>
              </a:rPr>
              <a:t>The most ordered pizza types along with their quantities.</a:t>
            </a:r>
          </a:p>
          <a:p>
            <a:pPr algn="just">
              <a:lnSpc>
                <a:spcPts val="7825"/>
              </a:lnSpc>
            </a:pPr>
          </a:p>
          <a:p>
            <a:pPr algn="ctr">
              <a:lnSpc>
                <a:spcPts val="7825"/>
              </a:lnSpc>
            </a:pPr>
          </a:p>
        </p:txBody>
      </p:sp>
      <p:sp>
        <p:nvSpPr>
          <p:cNvPr name="Freeform 7" id="7"/>
          <p:cNvSpPr/>
          <p:nvPr/>
        </p:nvSpPr>
        <p:spPr>
          <a:xfrm flipH="false" flipV="false" rot="0">
            <a:off x="3268616" y="5595415"/>
            <a:ext cx="5715933" cy="3359210"/>
          </a:xfrm>
          <a:custGeom>
            <a:avLst/>
            <a:gdLst/>
            <a:ahLst/>
            <a:cxnLst/>
            <a:rect r="r" b="b" t="t" l="l"/>
            <a:pathLst>
              <a:path h="3359210" w="5715933">
                <a:moveTo>
                  <a:pt x="0" y="0"/>
                </a:moveTo>
                <a:lnTo>
                  <a:pt x="5715932" y="0"/>
                </a:lnTo>
                <a:lnTo>
                  <a:pt x="5715932" y="3359209"/>
                </a:lnTo>
                <a:lnTo>
                  <a:pt x="0" y="3359209"/>
                </a:lnTo>
                <a:lnTo>
                  <a:pt x="0" y="0"/>
                </a:lnTo>
                <a:close/>
              </a:path>
            </a:pathLst>
          </a:custGeom>
          <a:blipFill>
            <a:blip r:embed="rId3"/>
            <a:stretch>
              <a:fillRect l="0" t="0" r="0" b="0"/>
            </a:stretch>
          </a:blipFill>
        </p:spPr>
      </p:sp>
      <p:sp>
        <p:nvSpPr>
          <p:cNvPr name="TextBox 8" id="8"/>
          <p:cNvSpPr txBox="true"/>
          <p:nvPr/>
        </p:nvSpPr>
        <p:spPr>
          <a:xfrm rot="0">
            <a:off x="9619551" y="6299358"/>
            <a:ext cx="5173764" cy="1441306"/>
          </a:xfrm>
          <a:prstGeom prst="rect">
            <a:avLst/>
          </a:prstGeom>
        </p:spPr>
        <p:txBody>
          <a:bodyPr anchor="t" rtlCol="false" tIns="0" lIns="0" bIns="0" rIns="0">
            <a:spAutoFit/>
          </a:bodyPr>
          <a:lstStyle/>
          <a:p>
            <a:pPr algn="just">
              <a:lnSpc>
                <a:spcPts val="3835"/>
              </a:lnSpc>
              <a:spcBef>
                <a:spcPct val="0"/>
              </a:spcBef>
            </a:pPr>
            <a:r>
              <a:rPr lang="en-US" sz="2840" spc="48">
                <a:solidFill>
                  <a:srgbClr val="FFFFFF"/>
                </a:solidFill>
                <a:latin typeface="Montserrat"/>
                <a:ea typeface="Montserrat"/>
                <a:cs typeface="Montserrat"/>
                <a:sym typeface="Montserrat"/>
              </a:rPr>
              <a:t>Thus we can say that the Clasic Deluxe is the most liked pizza from the menu</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2149370" y="5291739"/>
            <a:ext cx="13989260" cy="3966561"/>
            <a:chOff x="0" y="0"/>
            <a:chExt cx="3684414" cy="1044691"/>
          </a:xfrm>
        </p:grpSpPr>
        <p:sp>
          <p:nvSpPr>
            <p:cNvPr name="Freeform 4" id="4"/>
            <p:cNvSpPr/>
            <p:nvPr/>
          </p:nvSpPr>
          <p:spPr>
            <a:xfrm flipH="false" flipV="false" rot="0">
              <a:off x="0" y="0"/>
              <a:ext cx="3684414" cy="1044691"/>
            </a:xfrm>
            <a:custGeom>
              <a:avLst/>
              <a:gdLst/>
              <a:ahLst/>
              <a:cxnLst/>
              <a:rect r="r" b="b" t="t" l="l"/>
              <a:pathLst>
                <a:path h="1044691" w="3684414">
                  <a:moveTo>
                    <a:pt x="28224" y="0"/>
                  </a:moveTo>
                  <a:lnTo>
                    <a:pt x="3656190" y="0"/>
                  </a:lnTo>
                  <a:cubicBezTo>
                    <a:pt x="3671778" y="0"/>
                    <a:pt x="3684414" y="12636"/>
                    <a:pt x="3684414" y="28224"/>
                  </a:cubicBezTo>
                  <a:lnTo>
                    <a:pt x="3684414" y="1016467"/>
                  </a:lnTo>
                  <a:cubicBezTo>
                    <a:pt x="3684414" y="1032055"/>
                    <a:pt x="3671778" y="1044691"/>
                    <a:pt x="3656190" y="1044691"/>
                  </a:cubicBezTo>
                  <a:lnTo>
                    <a:pt x="28224" y="1044691"/>
                  </a:lnTo>
                  <a:cubicBezTo>
                    <a:pt x="12636" y="1044691"/>
                    <a:pt x="0" y="1032055"/>
                    <a:pt x="0" y="1016467"/>
                  </a:cubicBezTo>
                  <a:lnTo>
                    <a:pt x="0" y="28224"/>
                  </a:lnTo>
                  <a:cubicBezTo>
                    <a:pt x="0" y="12636"/>
                    <a:pt x="12636" y="0"/>
                    <a:pt x="28224" y="0"/>
                  </a:cubicBezTo>
                  <a:close/>
                </a:path>
              </a:pathLst>
            </a:custGeom>
            <a:solidFill>
              <a:srgbClr val="266A79"/>
            </a:solidFill>
            <a:ln w="19050" cap="rnd">
              <a:solidFill>
                <a:srgbClr val="FFFFFF"/>
              </a:solidFill>
              <a:prstDash val="solid"/>
              <a:round/>
            </a:ln>
          </p:spPr>
        </p:sp>
        <p:sp>
          <p:nvSpPr>
            <p:cNvPr name="TextBox 5" id="5"/>
            <p:cNvSpPr txBox="true"/>
            <p:nvPr/>
          </p:nvSpPr>
          <p:spPr>
            <a:xfrm>
              <a:off x="0" y="-38100"/>
              <a:ext cx="3684414" cy="1082791"/>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285433" y="2550447"/>
            <a:ext cx="15398230" cy="3979804"/>
          </a:xfrm>
          <a:prstGeom prst="rect">
            <a:avLst/>
          </a:prstGeom>
        </p:spPr>
        <p:txBody>
          <a:bodyPr anchor="t" rtlCol="false" tIns="0" lIns="0" bIns="0" rIns="0">
            <a:spAutoFit/>
          </a:bodyPr>
          <a:lstStyle/>
          <a:p>
            <a:pPr algn="just">
              <a:lnSpc>
                <a:spcPts val="7825"/>
              </a:lnSpc>
            </a:pPr>
            <a:r>
              <a:rPr lang="en-US" sz="7049">
                <a:solidFill>
                  <a:srgbClr val="FFFFFF"/>
                </a:solidFill>
                <a:latin typeface="Noto Serif Ethiopic Condensed Bold"/>
                <a:ea typeface="Noto Serif Ethiopic Condensed Bold"/>
                <a:cs typeface="Noto Serif Ethiopic Condensed Bold"/>
                <a:sym typeface="Noto Serif Ethiopic Condensed Bold"/>
              </a:rPr>
              <a:t>The total quantity of each pizza category ordered.</a:t>
            </a:r>
          </a:p>
          <a:p>
            <a:pPr algn="just">
              <a:lnSpc>
                <a:spcPts val="7825"/>
              </a:lnSpc>
            </a:pPr>
          </a:p>
          <a:p>
            <a:pPr algn="ctr">
              <a:lnSpc>
                <a:spcPts val="7825"/>
              </a:lnSpc>
            </a:pPr>
          </a:p>
        </p:txBody>
      </p:sp>
      <p:sp>
        <p:nvSpPr>
          <p:cNvPr name="Freeform 7" id="7"/>
          <p:cNvSpPr/>
          <p:nvPr/>
        </p:nvSpPr>
        <p:spPr>
          <a:xfrm flipH="false" flipV="false" rot="0">
            <a:off x="3404312" y="5454676"/>
            <a:ext cx="4593747" cy="3640687"/>
          </a:xfrm>
          <a:custGeom>
            <a:avLst/>
            <a:gdLst/>
            <a:ahLst/>
            <a:cxnLst/>
            <a:rect r="r" b="b" t="t" l="l"/>
            <a:pathLst>
              <a:path h="3640687" w="4593747">
                <a:moveTo>
                  <a:pt x="0" y="0"/>
                </a:moveTo>
                <a:lnTo>
                  <a:pt x="4593747" y="0"/>
                </a:lnTo>
                <a:lnTo>
                  <a:pt x="4593747" y="3640687"/>
                </a:lnTo>
                <a:lnTo>
                  <a:pt x="0" y="3640687"/>
                </a:lnTo>
                <a:lnTo>
                  <a:pt x="0" y="0"/>
                </a:lnTo>
                <a:close/>
              </a:path>
            </a:pathLst>
          </a:custGeom>
          <a:blipFill>
            <a:blip r:embed="rId3"/>
            <a:stretch>
              <a:fillRect l="0" t="0" r="0" b="0"/>
            </a:stretch>
          </a:blipFill>
        </p:spPr>
      </p:sp>
      <p:sp>
        <p:nvSpPr>
          <p:cNvPr name="TextBox 8" id="8"/>
          <p:cNvSpPr txBox="true"/>
          <p:nvPr/>
        </p:nvSpPr>
        <p:spPr>
          <a:xfrm rot="0">
            <a:off x="9619551" y="6299358"/>
            <a:ext cx="5173764" cy="1441306"/>
          </a:xfrm>
          <a:prstGeom prst="rect">
            <a:avLst/>
          </a:prstGeom>
        </p:spPr>
        <p:txBody>
          <a:bodyPr anchor="t" rtlCol="false" tIns="0" lIns="0" bIns="0" rIns="0">
            <a:spAutoFit/>
          </a:bodyPr>
          <a:lstStyle/>
          <a:p>
            <a:pPr algn="just">
              <a:lnSpc>
                <a:spcPts val="3835"/>
              </a:lnSpc>
              <a:spcBef>
                <a:spcPct val="0"/>
              </a:spcBef>
            </a:pPr>
            <a:r>
              <a:rPr lang="en-US" sz="2840" spc="48">
                <a:solidFill>
                  <a:srgbClr val="FFFFFF"/>
                </a:solidFill>
                <a:latin typeface="Montserrat"/>
                <a:ea typeface="Montserrat"/>
                <a:cs typeface="Montserrat"/>
                <a:sym typeface="Montserrat"/>
              </a:rPr>
              <a:t>From the menu the most ordered category is the Classic type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2149370" y="5291739"/>
            <a:ext cx="13989260" cy="3966561"/>
            <a:chOff x="0" y="0"/>
            <a:chExt cx="3684414" cy="1044691"/>
          </a:xfrm>
        </p:grpSpPr>
        <p:sp>
          <p:nvSpPr>
            <p:cNvPr name="Freeform 4" id="4"/>
            <p:cNvSpPr/>
            <p:nvPr/>
          </p:nvSpPr>
          <p:spPr>
            <a:xfrm flipH="false" flipV="false" rot="0">
              <a:off x="0" y="0"/>
              <a:ext cx="3684414" cy="1044691"/>
            </a:xfrm>
            <a:custGeom>
              <a:avLst/>
              <a:gdLst/>
              <a:ahLst/>
              <a:cxnLst/>
              <a:rect r="r" b="b" t="t" l="l"/>
              <a:pathLst>
                <a:path h="1044691" w="3684414">
                  <a:moveTo>
                    <a:pt x="28224" y="0"/>
                  </a:moveTo>
                  <a:lnTo>
                    <a:pt x="3656190" y="0"/>
                  </a:lnTo>
                  <a:cubicBezTo>
                    <a:pt x="3671778" y="0"/>
                    <a:pt x="3684414" y="12636"/>
                    <a:pt x="3684414" y="28224"/>
                  </a:cubicBezTo>
                  <a:lnTo>
                    <a:pt x="3684414" y="1016467"/>
                  </a:lnTo>
                  <a:cubicBezTo>
                    <a:pt x="3684414" y="1032055"/>
                    <a:pt x="3671778" y="1044691"/>
                    <a:pt x="3656190" y="1044691"/>
                  </a:cubicBezTo>
                  <a:lnTo>
                    <a:pt x="28224" y="1044691"/>
                  </a:lnTo>
                  <a:cubicBezTo>
                    <a:pt x="12636" y="1044691"/>
                    <a:pt x="0" y="1032055"/>
                    <a:pt x="0" y="1016467"/>
                  </a:cubicBezTo>
                  <a:lnTo>
                    <a:pt x="0" y="28224"/>
                  </a:lnTo>
                  <a:cubicBezTo>
                    <a:pt x="0" y="12636"/>
                    <a:pt x="12636" y="0"/>
                    <a:pt x="28224" y="0"/>
                  </a:cubicBezTo>
                  <a:close/>
                </a:path>
              </a:pathLst>
            </a:custGeom>
            <a:solidFill>
              <a:srgbClr val="266A79"/>
            </a:solidFill>
            <a:ln w="19050" cap="rnd">
              <a:solidFill>
                <a:srgbClr val="FFFFFF"/>
              </a:solidFill>
              <a:prstDash val="solid"/>
              <a:round/>
            </a:ln>
          </p:spPr>
        </p:sp>
        <p:sp>
          <p:nvSpPr>
            <p:cNvPr name="TextBox 5" id="5"/>
            <p:cNvSpPr txBox="true"/>
            <p:nvPr/>
          </p:nvSpPr>
          <p:spPr>
            <a:xfrm>
              <a:off x="0" y="-38100"/>
              <a:ext cx="3684414" cy="1082791"/>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285433" y="2550447"/>
            <a:ext cx="15397061" cy="3979498"/>
          </a:xfrm>
          <a:prstGeom prst="rect">
            <a:avLst/>
          </a:prstGeom>
        </p:spPr>
        <p:txBody>
          <a:bodyPr anchor="t" rtlCol="false" tIns="0" lIns="0" bIns="0" rIns="0">
            <a:spAutoFit/>
          </a:bodyPr>
          <a:lstStyle/>
          <a:p>
            <a:pPr algn="just">
              <a:lnSpc>
                <a:spcPts val="7824"/>
              </a:lnSpc>
            </a:pPr>
            <a:r>
              <a:rPr lang="en-US" sz="7049">
                <a:solidFill>
                  <a:srgbClr val="FFFFFF"/>
                </a:solidFill>
                <a:latin typeface="Noto Serif Ethiopic Condensed Bold"/>
                <a:ea typeface="Noto Serif Ethiopic Condensed Bold"/>
                <a:cs typeface="Noto Serif Ethiopic Condensed Bold"/>
                <a:sym typeface="Noto Serif Ethiopic Condensed Bold"/>
              </a:rPr>
              <a:t>The average number of pizzas ordered per day.</a:t>
            </a:r>
          </a:p>
          <a:p>
            <a:pPr algn="just">
              <a:lnSpc>
                <a:spcPts val="7824"/>
              </a:lnSpc>
            </a:pPr>
          </a:p>
          <a:p>
            <a:pPr algn="ctr">
              <a:lnSpc>
                <a:spcPts val="7824"/>
              </a:lnSpc>
            </a:pPr>
          </a:p>
        </p:txBody>
      </p:sp>
      <p:sp>
        <p:nvSpPr>
          <p:cNvPr name="Freeform 7" id="7"/>
          <p:cNvSpPr/>
          <p:nvPr/>
        </p:nvSpPr>
        <p:spPr>
          <a:xfrm flipH="false" flipV="false" rot="0">
            <a:off x="3130085" y="5599001"/>
            <a:ext cx="4729230" cy="3352037"/>
          </a:xfrm>
          <a:custGeom>
            <a:avLst/>
            <a:gdLst/>
            <a:ahLst/>
            <a:cxnLst/>
            <a:rect r="r" b="b" t="t" l="l"/>
            <a:pathLst>
              <a:path h="3352037" w="4729230">
                <a:moveTo>
                  <a:pt x="0" y="0"/>
                </a:moveTo>
                <a:lnTo>
                  <a:pt x="4729230" y="0"/>
                </a:lnTo>
                <a:lnTo>
                  <a:pt x="4729230" y="3352037"/>
                </a:lnTo>
                <a:lnTo>
                  <a:pt x="0" y="3352037"/>
                </a:lnTo>
                <a:lnTo>
                  <a:pt x="0" y="0"/>
                </a:lnTo>
                <a:close/>
              </a:path>
            </a:pathLst>
          </a:custGeom>
          <a:blipFill>
            <a:blip r:embed="rId3"/>
            <a:stretch>
              <a:fillRect l="0" t="0" r="0" b="0"/>
            </a:stretch>
          </a:blipFill>
        </p:spPr>
      </p:sp>
      <p:sp>
        <p:nvSpPr>
          <p:cNvPr name="TextBox 8" id="8"/>
          <p:cNvSpPr txBox="true"/>
          <p:nvPr/>
        </p:nvSpPr>
        <p:spPr>
          <a:xfrm rot="0">
            <a:off x="9144000" y="6299358"/>
            <a:ext cx="6329767" cy="1605638"/>
          </a:xfrm>
          <a:prstGeom prst="rect">
            <a:avLst/>
          </a:prstGeom>
        </p:spPr>
        <p:txBody>
          <a:bodyPr anchor="t" rtlCol="false" tIns="0" lIns="0" bIns="0" rIns="0">
            <a:spAutoFit/>
          </a:bodyPr>
          <a:lstStyle/>
          <a:p>
            <a:pPr algn="l">
              <a:lnSpc>
                <a:spcPts val="4339"/>
              </a:lnSpc>
              <a:spcBef>
                <a:spcPct val="0"/>
              </a:spcBef>
            </a:pPr>
            <a:r>
              <a:rPr lang="en-US" sz="3214" spc="-70">
                <a:solidFill>
                  <a:srgbClr val="FFFFFF"/>
                </a:solidFill>
                <a:latin typeface="Montserrat"/>
                <a:ea typeface="Montserrat"/>
                <a:cs typeface="Montserrat"/>
                <a:sym typeface="Montserrat"/>
              </a:rPr>
              <a:t>Hence we can say that from the restaurant there is a average sales of 136 pizzas per day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2149370" y="5291739"/>
            <a:ext cx="13989260" cy="3966561"/>
            <a:chOff x="0" y="0"/>
            <a:chExt cx="3684414" cy="1044691"/>
          </a:xfrm>
        </p:grpSpPr>
        <p:sp>
          <p:nvSpPr>
            <p:cNvPr name="Freeform 4" id="4"/>
            <p:cNvSpPr/>
            <p:nvPr/>
          </p:nvSpPr>
          <p:spPr>
            <a:xfrm flipH="false" flipV="false" rot="0">
              <a:off x="0" y="0"/>
              <a:ext cx="3684414" cy="1044691"/>
            </a:xfrm>
            <a:custGeom>
              <a:avLst/>
              <a:gdLst/>
              <a:ahLst/>
              <a:cxnLst/>
              <a:rect r="r" b="b" t="t" l="l"/>
              <a:pathLst>
                <a:path h="1044691" w="3684414">
                  <a:moveTo>
                    <a:pt x="28224" y="0"/>
                  </a:moveTo>
                  <a:lnTo>
                    <a:pt x="3656190" y="0"/>
                  </a:lnTo>
                  <a:cubicBezTo>
                    <a:pt x="3671778" y="0"/>
                    <a:pt x="3684414" y="12636"/>
                    <a:pt x="3684414" y="28224"/>
                  </a:cubicBezTo>
                  <a:lnTo>
                    <a:pt x="3684414" y="1016467"/>
                  </a:lnTo>
                  <a:cubicBezTo>
                    <a:pt x="3684414" y="1032055"/>
                    <a:pt x="3671778" y="1044691"/>
                    <a:pt x="3656190" y="1044691"/>
                  </a:cubicBezTo>
                  <a:lnTo>
                    <a:pt x="28224" y="1044691"/>
                  </a:lnTo>
                  <a:cubicBezTo>
                    <a:pt x="12636" y="1044691"/>
                    <a:pt x="0" y="1032055"/>
                    <a:pt x="0" y="1016467"/>
                  </a:cubicBezTo>
                  <a:lnTo>
                    <a:pt x="0" y="28224"/>
                  </a:lnTo>
                  <a:cubicBezTo>
                    <a:pt x="0" y="12636"/>
                    <a:pt x="12636" y="0"/>
                    <a:pt x="28224" y="0"/>
                  </a:cubicBezTo>
                  <a:close/>
                </a:path>
              </a:pathLst>
            </a:custGeom>
            <a:solidFill>
              <a:srgbClr val="266A79"/>
            </a:solidFill>
            <a:ln w="19050" cap="rnd">
              <a:solidFill>
                <a:srgbClr val="FFFFFF"/>
              </a:solidFill>
              <a:prstDash val="solid"/>
              <a:round/>
            </a:ln>
          </p:spPr>
        </p:sp>
        <p:sp>
          <p:nvSpPr>
            <p:cNvPr name="TextBox 5" id="5"/>
            <p:cNvSpPr txBox="true"/>
            <p:nvPr/>
          </p:nvSpPr>
          <p:spPr>
            <a:xfrm>
              <a:off x="0" y="-38100"/>
              <a:ext cx="3684414" cy="1082791"/>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285433" y="2550447"/>
            <a:ext cx="15398230" cy="3979804"/>
          </a:xfrm>
          <a:prstGeom prst="rect">
            <a:avLst/>
          </a:prstGeom>
        </p:spPr>
        <p:txBody>
          <a:bodyPr anchor="t" rtlCol="false" tIns="0" lIns="0" bIns="0" rIns="0">
            <a:spAutoFit/>
          </a:bodyPr>
          <a:lstStyle/>
          <a:p>
            <a:pPr algn="just">
              <a:lnSpc>
                <a:spcPts val="7825"/>
              </a:lnSpc>
            </a:pPr>
            <a:r>
              <a:rPr lang="en-US" sz="7049">
                <a:solidFill>
                  <a:srgbClr val="FFFFFF"/>
                </a:solidFill>
                <a:latin typeface="Noto Serif Ethiopic Condensed Bold"/>
                <a:ea typeface="Noto Serif Ethiopic Condensed Bold"/>
                <a:cs typeface="Noto Serif Ethiopic Condensed Bold"/>
                <a:sym typeface="Noto Serif Ethiopic Condensed Bold"/>
              </a:rPr>
              <a:t>The percentage contribution of each pizza type to total revenue.</a:t>
            </a:r>
          </a:p>
          <a:p>
            <a:pPr algn="just">
              <a:lnSpc>
                <a:spcPts val="7825"/>
              </a:lnSpc>
            </a:pPr>
          </a:p>
          <a:p>
            <a:pPr algn="ctr">
              <a:lnSpc>
                <a:spcPts val="7825"/>
              </a:lnSpc>
            </a:pPr>
          </a:p>
        </p:txBody>
      </p:sp>
      <p:sp>
        <p:nvSpPr>
          <p:cNvPr name="Freeform 7" id="7"/>
          <p:cNvSpPr/>
          <p:nvPr/>
        </p:nvSpPr>
        <p:spPr>
          <a:xfrm flipH="false" flipV="false" rot="0">
            <a:off x="2699829" y="5516487"/>
            <a:ext cx="6444171" cy="3517065"/>
          </a:xfrm>
          <a:custGeom>
            <a:avLst/>
            <a:gdLst/>
            <a:ahLst/>
            <a:cxnLst/>
            <a:rect r="r" b="b" t="t" l="l"/>
            <a:pathLst>
              <a:path h="3517065" w="6444171">
                <a:moveTo>
                  <a:pt x="0" y="0"/>
                </a:moveTo>
                <a:lnTo>
                  <a:pt x="6444171" y="0"/>
                </a:lnTo>
                <a:lnTo>
                  <a:pt x="6444171" y="3517065"/>
                </a:lnTo>
                <a:lnTo>
                  <a:pt x="0" y="3517065"/>
                </a:lnTo>
                <a:lnTo>
                  <a:pt x="0" y="0"/>
                </a:lnTo>
                <a:close/>
              </a:path>
            </a:pathLst>
          </a:custGeom>
          <a:blipFill>
            <a:blip r:embed="rId3"/>
            <a:stretch>
              <a:fillRect l="0" t="0" r="0" b="0"/>
            </a:stretch>
          </a:blipFill>
        </p:spPr>
      </p:sp>
      <p:sp>
        <p:nvSpPr>
          <p:cNvPr name="TextBox 8" id="8"/>
          <p:cNvSpPr txBox="true"/>
          <p:nvPr/>
        </p:nvSpPr>
        <p:spPr>
          <a:xfrm rot="0">
            <a:off x="9799125" y="6185924"/>
            <a:ext cx="5173764" cy="1441306"/>
          </a:xfrm>
          <a:prstGeom prst="rect">
            <a:avLst/>
          </a:prstGeom>
        </p:spPr>
        <p:txBody>
          <a:bodyPr anchor="t" rtlCol="false" tIns="0" lIns="0" bIns="0" rIns="0">
            <a:spAutoFit/>
          </a:bodyPr>
          <a:lstStyle/>
          <a:p>
            <a:pPr algn="just">
              <a:lnSpc>
                <a:spcPts val="3835"/>
              </a:lnSpc>
              <a:spcBef>
                <a:spcPct val="0"/>
              </a:spcBef>
            </a:pPr>
            <a:r>
              <a:rPr lang="en-US" sz="2840" spc="48">
                <a:solidFill>
                  <a:srgbClr val="FFFFFF"/>
                </a:solidFill>
                <a:latin typeface="Montserrat"/>
                <a:ea typeface="Montserrat"/>
                <a:cs typeface="Montserrat"/>
                <a:sym typeface="Montserrat"/>
              </a:rPr>
              <a:t>Here we can see all the contribution towards the revenue by each category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DAGLRjmWPZs</dc:identifier>
  <dcterms:modified xsi:type="dcterms:W3CDTF">2011-08-01T06:04:30Z</dcterms:modified>
  <cp:revision>1</cp:revision>
  <dc:title>Food Sales Report</dc:title>
</cp:coreProperties>
</file>

<file path=docProps/thumbnail.jpeg>
</file>